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5"/>
  </p:notesMasterIdLst>
  <p:sldIdLst>
    <p:sldId id="256" r:id="rId5"/>
    <p:sldId id="257" r:id="rId6"/>
    <p:sldId id="258" r:id="rId7"/>
    <p:sldId id="266" r:id="rId8"/>
    <p:sldId id="278" r:id="rId9"/>
    <p:sldId id="262" r:id="rId10"/>
    <p:sldId id="268" r:id="rId11"/>
    <p:sldId id="269" r:id="rId12"/>
    <p:sldId id="289" r:id="rId13"/>
    <p:sldId id="281" r:id="rId14"/>
    <p:sldId id="273" r:id="rId15"/>
    <p:sldId id="282" r:id="rId16"/>
    <p:sldId id="287" r:id="rId17"/>
    <p:sldId id="267" r:id="rId18"/>
    <p:sldId id="271" r:id="rId19"/>
    <p:sldId id="292" r:id="rId20"/>
    <p:sldId id="297" r:id="rId21"/>
    <p:sldId id="293" r:id="rId22"/>
    <p:sldId id="298" r:id="rId23"/>
    <p:sldId id="29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4F81BD"/>
    <a:srgbClr val="DDDDD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98" autoAdjust="0"/>
    <p:restoredTop sz="54101" autoAdjust="0"/>
  </p:normalViewPr>
  <p:slideViewPr>
    <p:cSldViewPr>
      <p:cViewPr varScale="1">
        <p:scale>
          <a:sx n="67" d="100"/>
          <a:sy n="67" d="100"/>
        </p:scale>
        <p:origin x="1112" y="4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329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A1AB63-216F-4D5B-8811-CCB935E98D4A}" type="datetimeFigureOut">
              <a:rPr lang="en-US" smtClean="0"/>
              <a:t>1/13/2022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8" name="Slide Number Placeholder 7"/>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71503E-B3EF-424C-B3CC-B319B8E34A61}" type="slidenum">
              <a:rPr lang="en-US" smtClean="0"/>
              <a:t>‹#›</a:t>
            </a:fld>
            <a:endParaRPr lang="en-US" dirty="0"/>
          </a:p>
        </p:txBody>
      </p:sp>
    </p:spTree>
    <p:extLst>
      <p:ext uri="{BB962C8B-B14F-4D97-AF65-F5344CB8AC3E}">
        <p14:creationId xmlns:p14="http://schemas.microsoft.com/office/powerpoint/2010/main" val="1919846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DDDDD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470025"/>
          </a:xfrm>
        </p:spPr>
        <p:txBody>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051175"/>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2" descr="Adaptive Map Logo">
            <a:extLst>
              <a:ext uri="{FF2B5EF4-FFF2-40B4-BE49-F238E27FC236}">
                <a16:creationId xmlns:a16="http://schemas.microsoft.com/office/drawing/2014/main" id="{47EE881C-8EE7-446C-91D5-BB734D80EE0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48000" y="5089525"/>
            <a:ext cx="3048000" cy="7620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DEDE0CC1-27C1-4221-84FE-9FC7EEBDE843}"/>
              </a:ext>
            </a:extLst>
          </p:cNvPr>
          <p:cNvSpPr txBox="1">
            <a:spLocks/>
          </p:cNvSpPr>
          <p:nvPr userDrawn="1"/>
        </p:nvSpPr>
        <p:spPr>
          <a:xfrm>
            <a:off x="2019300" y="5943600"/>
            <a:ext cx="5105400" cy="7620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t>mechanicsmap.psu.edu</a:t>
            </a:r>
          </a:p>
        </p:txBody>
      </p:sp>
    </p:spTree>
    <p:extLst>
      <p:ext uri="{BB962C8B-B14F-4D97-AF65-F5344CB8AC3E}">
        <p14:creationId xmlns:p14="http://schemas.microsoft.com/office/powerpoint/2010/main" val="250904800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929262FE-7F58-4A1E-8AF3-5A510A86DEBD}" type="slidenum">
              <a:rPr lang="en-US" smtClean="0"/>
              <a:t>‹#›</a:t>
            </a:fld>
            <a:endParaRPr lang="en-US" dirty="0"/>
          </a:p>
        </p:txBody>
      </p:sp>
    </p:spTree>
    <p:extLst>
      <p:ext uri="{BB962C8B-B14F-4D97-AF65-F5344CB8AC3E}">
        <p14:creationId xmlns:p14="http://schemas.microsoft.com/office/powerpoint/2010/main" val="3085812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929262FE-7F58-4A1E-8AF3-5A510A86DEBD}" type="slidenum">
              <a:rPr lang="en-US" smtClean="0"/>
              <a:t>‹#›</a:t>
            </a:fld>
            <a:endParaRPr lang="en-US" dirty="0"/>
          </a:p>
        </p:txBody>
      </p:sp>
    </p:spTree>
    <p:extLst>
      <p:ext uri="{BB962C8B-B14F-4D97-AF65-F5344CB8AC3E}">
        <p14:creationId xmlns:p14="http://schemas.microsoft.com/office/powerpoint/2010/main" val="2061013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accent1">
                    <a:lumMod val="50000"/>
                  </a:schemeClr>
                </a:solidFill>
              </a:defRPr>
            </a:lvl1pPr>
          </a:lstStyle>
          <a:p>
            <a:fld id="{929262FE-7F58-4A1E-8AF3-5A510A86DEBD}" type="slidenum">
              <a:rPr lang="en-US" smtClean="0"/>
              <a:t>‹#›</a:t>
            </a:fld>
            <a:endParaRPr lang="en-US" dirty="0"/>
          </a:p>
        </p:txBody>
      </p:sp>
    </p:spTree>
    <p:extLst>
      <p:ext uri="{BB962C8B-B14F-4D97-AF65-F5344CB8AC3E}">
        <p14:creationId xmlns:p14="http://schemas.microsoft.com/office/powerpoint/2010/main" val="74404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929262FE-7F58-4A1E-8AF3-5A510A86DEBD}" type="slidenum">
              <a:rPr lang="en-US" smtClean="0"/>
              <a:t>‹#›</a:t>
            </a:fld>
            <a:endParaRPr lang="en-US" dirty="0"/>
          </a:p>
        </p:txBody>
      </p:sp>
    </p:spTree>
    <p:extLst>
      <p:ext uri="{BB962C8B-B14F-4D97-AF65-F5344CB8AC3E}">
        <p14:creationId xmlns:p14="http://schemas.microsoft.com/office/powerpoint/2010/main" val="164321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929262FE-7F58-4A1E-8AF3-5A510A86DEBD}" type="slidenum">
              <a:rPr lang="en-US" smtClean="0"/>
              <a:t>‹#›</a:t>
            </a:fld>
            <a:endParaRPr lang="en-US" dirty="0"/>
          </a:p>
        </p:txBody>
      </p:sp>
    </p:spTree>
    <p:extLst>
      <p:ext uri="{BB962C8B-B14F-4D97-AF65-F5344CB8AC3E}">
        <p14:creationId xmlns:p14="http://schemas.microsoft.com/office/powerpoint/2010/main" val="2213380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929262FE-7F58-4A1E-8AF3-5A510A86DEBD}" type="slidenum">
              <a:rPr lang="en-US" smtClean="0"/>
              <a:t>‹#›</a:t>
            </a:fld>
            <a:endParaRPr lang="en-US" dirty="0"/>
          </a:p>
        </p:txBody>
      </p:sp>
    </p:spTree>
    <p:extLst>
      <p:ext uri="{BB962C8B-B14F-4D97-AF65-F5344CB8AC3E}">
        <p14:creationId xmlns:p14="http://schemas.microsoft.com/office/powerpoint/2010/main" val="4285172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929262FE-7F58-4A1E-8AF3-5A510A86DEBD}" type="slidenum">
              <a:rPr lang="en-US" smtClean="0"/>
              <a:t>‹#›</a:t>
            </a:fld>
            <a:endParaRPr lang="en-US" dirty="0"/>
          </a:p>
        </p:txBody>
      </p:sp>
    </p:spTree>
    <p:extLst>
      <p:ext uri="{BB962C8B-B14F-4D97-AF65-F5344CB8AC3E}">
        <p14:creationId xmlns:p14="http://schemas.microsoft.com/office/powerpoint/2010/main" val="124642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929262FE-7F58-4A1E-8AF3-5A510A86DEBD}" type="slidenum">
              <a:rPr lang="en-US" smtClean="0"/>
              <a:t>‹#›</a:t>
            </a:fld>
            <a:endParaRPr lang="en-US" dirty="0"/>
          </a:p>
        </p:txBody>
      </p:sp>
    </p:spTree>
    <p:extLst>
      <p:ext uri="{BB962C8B-B14F-4D97-AF65-F5344CB8AC3E}">
        <p14:creationId xmlns:p14="http://schemas.microsoft.com/office/powerpoint/2010/main" val="3085011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929262FE-7F58-4A1E-8AF3-5A510A86DEBD}" type="slidenum">
              <a:rPr lang="en-US" smtClean="0"/>
              <a:t>‹#›</a:t>
            </a:fld>
            <a:endParaRPr lang="en-US" dirty="0"/>
          </a:p>
        </p:txBody>
      </p:sp>
    </p:spTree>
    <p:extLst>
      <p:ext uri="{BB962C8B-B14F-4D97-AF65-F5344CB8AC3E}">
        <p14:creationId xmlns:p14="http://schemas.microsoft.com/office/powerpoint/2010/main" val="23177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929262FE-7F58-4A1E-8AF3-5A510A86DEBD}" type="slidenum">
              <a:rPr lang="en-US" smtClean="0"/>
              <a:t>‹#›</a:t>
            </a:fld>
            <a:endParaRPr lang="en-US" dirty="0"/>
          </a:p>
        </p:txBody>
      </p:sp>
    </p:spTree>
    <p:extLst>
      <p:ext uri="{BB962C8B-B14F-4D97-AF65-F5344CB8AC3E}">
        <p14:creationId xmlns:p14="http://schemas.microsoft.com/office/powerpoint/2010/main" val="7316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262FE-7F58-4A1E-8AF3-5A510A86DEBD}" type="slidenum">
              <a:rPr lang="en-US" smtClean="0"/>
              <a:t>‹#›</a:t>
            </a:fld>
            <a:endParaRPr lang="en-US" dirty="0"/>
          </a:p>
        </p:txBody>
      </p:sp>
    </p:spTree>
    <p:extLst>
      <p:ext uri="{BB962C8B-B14F-4D97-AF65-F5344CB8AC3E}">
        <p14:creationId xmlns:p14="http://schemas.microsoft.com/office/powerpoint/2010/main" val="3784105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accent1">
              <a:lumMod val="50000"/>
            </a:schemeClr>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1">
              <a:lumMod val="50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1">
              <a:lumMod val="50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1">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1">
              <a:lumMod val="50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1">
              <a:lumMod val="50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32.png"/><Relationship Id="rId3" Type="http://schemas.openxmlformats.org/officeDocument/2006/relationships/image" Target="../media/image29.png"/><Relationship Id="rId12" Type="http://schemas.openxmlformats.org/officeDocument/2006/relationships/image" Target="../media/image18.png"/><Relationship Id="rId2" Type="http://schemas.openxmlformats.org/officeDocument/2006/relationships/image" Target="../media/image28.png"/><Relationship Id="rId16" Type="http://schemas.openxmlformats.org/officeDocument/2006/relationships/image" Target="../media/image35.png"/><Relationship Id="rId1"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image" Target="../media/image31.png"/><Relationship Id="rId15" Type="http://schemas.openxmlformats.org/officeDocument/2006/relationships/image" Target="../media/image34.png"/><Relationship Id="rId10" Type="http://schemas.openxmlformats.org/officeDocument/2006/relationships/image" Target="../media/image16.png"/><Relationship Id="rId4" Type="http://schemas.openxmlformats.org/officeDocument/2006/relationships/image" Target="../media/image30.png"/><Relationship Id="rId9" Type="http://schemas.openxmlformats.org/officeDocument/2006/relationships/image" Target="../media/image200.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0.jpeg"/><Relationship Id="rId7" Type="http://schemas.openxmlformats.org/officeDocument/2006/relationships/image" Target="../media/image270.png"/><Relationship Id="rId2" Type="http://schemas.openxmlformats.org/officeDocument/2006/relationships/image" Target="../media/image36.png"/><Relationship Id="rId1" Type="http://schemas.openxmlformats.org/officeDocument/2006/relationships/slideLayout" Target="../slideLayouts/slideLayout2.xml"/><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0.jpeg"/><Relationship Id="rId7" Type="http://schemas.openxmlformats.org/officeDocument/2006/relationships/image" Target="../media/image270.png"/><Relationship Id="rId2" Type="http://schemas.openxmlformats.org/officeDocument/2006/relationships/image" Target="../media/image37.png"/><Relationship Id="rId1" Type="http://schemas.openxmlformats.org/officeDocument/2006/relationships/slideLayout" Target="../slideLayouts/slideLayout2.xml"/><Relationship Id="rId11" Type="http://schemas.openxmlformats.org/officeDocument/2006/relationships/image" Target="../media/image38.png"/><Relationship Id="rId10" Type="http://schemas.openxmlformats.org/officeDocument/2006/relationships/image" Target="../media/image40.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0.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480.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0.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15.png"/><Relationship Id="rId12"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3.png"/><Relationship Id="rId5" Type="http://schemas.openxmlformats.org/officeDocument/2006/relationships/image" Target="../media/image13.png"/><Relationship Id="rId15" Type="http://schemas.openxmlformats.org/officeDocument/2006/relationships/image" Target="../media/image27.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Fixed Axis Rotation in Rigid Bodies (Vector Notation)</a:t>
            </a:r>
          </a:p>
        </p:txBody>
      </p:sp>
      <p:sp>
        <p:nvSpPr>
          <p:cNvPr id="3" name="Subtitle 2"/>
          <p:cNvSpPr>
            <a:spLocks noGrp="1"/>
          </p:cNvSpPr>
          <p:nvPr>
            <p:ph type="subTitle" idx="1"/>
          </p:nvPr>
        </p:nvSpPr>
        <p:spPr>
          <a:xfrm>
            <a:off x="1066800" y="3048000"/>
            <a:ext cx="7239000" cy="1752600"/>
          </a:xfrm>
        </p:spPr>
        <p:txBody>
          <a:bodyPr>
            <a:noAutofit/>
          </a:bodyPr>
          <a:lstStyle/>
          <a:p>
            <a:r>
              <a:rPr lang="en-US" sz="2400" dirty="0"/>
              <a:t>Dr. Agnes </a:t>
            </a:r>
            <a:r>
              <a:rPr lang="en-US" sz="2400" dirty="0" err="1"/>
              <a:t>d’Entremont</a:t>
            </a:r>
            <a:endParaRPr lang="en-US" sz="2400" dirty="0"/>
          </a:p>
          <a:p>
            <a:r>
              <a:rPr lang="en-US" sz="2400" dirty="0"/>
              <a:t>Associate Professor of Teaching</a:t>
            </a:r>
          </a:p>
          <a:p>
            <a:r>
              <a:rPr lang="en-US" sz="2400" dirty="0"/>
              <a:t>Mechanical Engineering, University of British Columbia</a:t>
            </a:r>
          </a:p>
          <a:p>
            <a:r>
              <a:rPr lang="en-US" sz="2400" dirty="0"/>
              <a:t>(Slides Adapted From: Dr. Jacob Moore)</a:t>
            </a:r>
          </a:p>
        </p:txBody>
      </p:sp>
    </p:spTree>
    <p:extLst>
      <p:ext uri="{BB962C8B-B14F-4D97-AF65-F5344CB8AC3E}">
        <p14:creationId xmlns:p14="http://schemas.microsoft.com/office/powerpoint/2010/main" val="3080430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a:t>Comparison to Polar Coordinates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6133" y="1300506"/>
                <a:ext cx="4906123" cy="417839"/>
              </a:xfrm>
            </p:spPr>
            <p:txBody>
              <a:bodyPr>
                <a:normAutofit/>
              </a:bodyPr>
              <a:lstStyle/>
              <a:p>
                <a:pPr marL="0" indent="0">
                  <a:buNone/>
                </a:pPr>
                <a:r>
                  <a:rPr lang="en-US" sz="1900" dirty="0"/>
                  <a:t>Reminder, </a:t>
                </a:r>
                <a14:m>
                  <m:oMath xmlns:m="http://schemas.openxmlformats.org/officeDocument/2006/math">
                    <m:acc>
                      <m:accPr>
                        <m:chr m:val="̇"/>
                        <m:ctrlPr>
                          <a:rPr lang="en-US" sz="1900" i="1">
                            <a:latin typeface="Cambria Math" panose="02040503050406030204" pitchFamily="18" charset="0"/>
                          </a:rPr>
                        </m:ctrlPr>
                      </m:accPr>
                      <m:e>
                        <m:r>
                          <m:rPr>
                            <m:sty m:val="p"/>
                          </m:rPr>
                          <a:rPr lang="en-US" sz="1900">
                            <a:latin typeface="Cambria Math"/>
                          </a:rPr>
                          <m:t>r</m:t>
                        </m:r>
                      </m:e>
                    </m:acc>
                  </m:oMath>
                </a14:m>
                <a:r>
                  <a:rPr lang="en-US" sz="1900" dirty="0"/>
                  <a:t> and </a:t>
                </a:r>
                <a14:m>
                  <m:oMath xmlns:m="http://schemas.openxmlformats.org/officeDocument/2006/math">
                    <m:acc>
                      <m:accPr>
                        <m:chr m:val="̈"/>
                        <m:ctrlPr>
                          <a:rPr lang="en-US" sz="1900" i="1">
                            <a:latin typeface="Cambria Math" panose="02040503050406030204" pitchFamily="18" charset="0"/>
                          </a:rPr>
                        </m:ctrlPr>
                      </m:accPr>
                      <m:e>
                        <m:r>
                          <m:rPr>
                            <m:sty m:val="p"/>
                          </m:rPr>
                          <a:rPr lang="en-US" sz="1900">
                            <a:latin typeface="Cambria Math"/>
                          </a:rPr>
                          <m:t>r</m:t>
                        </m:r>
                      </m:e>
                    </m:acc>
                  </m:oMath>
                </a14:m>
                <a:r>
                  <a:rPr lang="en-US" sz="1900" dirty="0"/>
                  <a:t> variables are zero: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6133" y="1300506"/>
                <a:ext cx="4906123" cy="417839"/>
              </a:xfrm>
              <a:blipFill>
                <a:blip r:embed="rId2"/>
                <a:stretch>
                  <a:fillRect l="-1031" t="-8824" b="-14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29262FE-7F58-4A1E-8AF3-5A510A86DEBD}" type="slidenum">
              <a:rPr lang="en-US" smtClean="0"/>
              <a:t>10</a:t>
            </a:fld>
            <a:endParaRPr lang="en-US" dirty="0"/>
          </a:p>
        </p:txBody>
      </p:sp>
      <p:sp>
        <p:nvSpPr>
          <p:cNvPr id="19" name="Oval 18">
            <a:extLst>
              <a:ext uri="{FF2B5EF4-FFF2-40B4-BE49-F238E27FC236}">
                <a16:creationId xmlns:a16="http://schemas.microsoft.com/office/drawing/2014/main" id="{0ABD2FA8-3672-4BC1-B304-F50C35D5685C}"/>
              </a:ext>
            </a:extLst>
          </p:cNvPr>
          <p:cNvSpPr/>
          <p:nvPr/>
        </p:nvSpPr>
        <p:spPr>
          <a:xfrm>
            <a:off x="5181600" y="1579881"/>
            <a:ext cx="3810000" cy="3810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29A57D81-5208-4DD3-8550-9499EA4AB594}"/>
              </a:ext>
            </a:extLst>
          </p:cNvPr>
          <p:cNvSpPr/>
          <p:nvPr/>
        </p:nvSpPr>
        <p:spPr>
          <a:xfrm>
            <a:off x="8001000" y="2522112"/>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3360246-997D-4012-839B-FB4904560542}"/>
              </a:ext>
            </a:extLst>
          </p:cNvPr>
          <p:cNvCxnSpPr>
            <a:cxnSpLocks/>
          </p:cNvCxnSpPr>
          <p:nvPr/>
        </p:nvCxnSpPr>
        <p:spPr>
          <a:xfrm flipV="1">
            <a:off x="7096539" y="2663247"/>
            <a:ext cx="904461" cy="839524"/>
          </a:xfrm>
          <a:prstGeom prst="line">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03A6A58-D4C1-4ACB-A253-B5219D5FF287}"/>
                  </a:ext>
                </a:extLst>
              </p:cNvPr>
              <p:cNvSpPr txBox="1"/>
              <p:nvPr/>
            </p:nvSpPr>
            <p:spPr>
              <a:xfrm>
                <a:off x="7226401" y="2712406"/>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sub>
                          </m:sSub>
                        </m:e>
                      </m:acc>
                    </m:oMath>
                  </m:oMathPara>
                </a14:m>
                <a:endParaRPr lang="en-US" dirty="0"/>
              </a:p>
            </p:txBody>
          </p:sp>
        </mc:Choice>
        <mc:Fallback xmlns="">
          <p:sp>
            <p:nvSpPr>
              <p:cNvPr id="26" name="TextBox 25">
                <a:extLst>
                  <a:ext uri="{FF2B5EF4-FFF2-40B4-BE49-F238E27FC236}">
                    <a16:creationId xmlns:a16="http://schemas.microsoft.com/office/drawing/2014/main" id="{303A6A58-D4C1-4ACB-A253-B5219D5FF287}"/>
                  </a:ext>
                </a:extLst>
              </p:cNvPr>
              <p:cNvSpPr txBox="1">
                <a:spLocks noRot="1" noChangeAspect="1" noMove="1" noResize="1" noEditPoints="1" noAdjustHandles="1" noChangeArrowheads="1" noChangeShapeType="1" noTextEdit="1"/>
              </p:cNvSpPr>
              <p:nvPr/>
            </p:nvSpPr>
            <p:spPr>
              <a:xfrm>
                <a:off x="7226401" y="2712406"/>
                <a:ext cx="457200" cy="369332"/>
              </a:xfrm>
              <a:prstGeom prst="rect">
                <a:avLst/>
              </a:prstGeom>
              <a:blipFill>
                <a:blip r:embed="rId3"/>
                <a:stretch>
                  <a:fillRect/>
                </a:stretch>
              </a:blipFill>
            </p:spPr>
            <p:txBody>
              <a:bodyPr/>
              <a:lstStyle/>
              <a:p>
                <a:r>
                  <a:rPr lang="en-US">
                    <a:noFill/>
                  </a:rPr>
                  <a:t> </a:t>
                </a:r>
              </a:p>
            </p:txBody>
          </p:sp>
        </mc:Fallback>
      </mc:AlternateContent>
      <p:sp>
        <p:nvSpPr>
          <p:cNvPr id="28" name="Arc 27">
            <a:extLst>
              <a:ext uri="{FF2B5EF4-FFF2-40B4-BE49-F238E27FC236}">
                <a16:creationId xmlns:a16="http://schemas.microsoft.com/office/drawing/2014/main" id="{0CCF1F8B-6094-4123-B646-0C4FDF9D927D}"/>
              </a:ext>
            </a:extLst>
          </p:cNvPr>
          <p:cNvSpPr/>
          <p:nvPr/>
        </p:nvSpPr>
        <p:spPr>
          <a:xfrm>
            <a:off x="5724939" y="2113281"/>
            <a:ext cx="2743200" cy="2743200"/>
          </a:xfrm>
          <a:prstGeom prst="arc">
            <a:avLst>
              <a:gd name="adj1" fmla="val 12839167"/>
              <a:gd name="adj2" fmla="val 1794034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13A532A-7224-4C3B-A6AB-8518D9A42E5C}"/>
                  </a:ext>
                </a:extLst>
              </p:cNvPr>
              <p:cNvSpPr/>
              <p:nvPr/>
            </p:nvSpPr>
            <p:spPr>
              <a:xfrm>
                <a:off x="5647581" y="2766951"/>
                <a:ext cx="633763" cy="3825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rgbClr val="4F81BD"/>
                              </a:solidFill>
                              <a:latin typeface="Cambria Math" panose="02040503050406030204" pitchFamily="18" charset="0"/>
                            </a:rPr>
                          </m:ctrlPr>
                        </m:accPr>
                        <m:e>
                          <m:r>
                            <a:rPr lang="en-CA" b="0" i="1" smtClean="0">
                              <a:solidFill>
                                <a:srgbClr val="4F81BD"/>
                              </a:solidFill>
                              <a:latin typeface="Cambria Math" panose="02040503050406030204" pitchFamily="18" charset="0"/>
                            </a:rPr>
                            <m:t>𝜔</m:t>
                          </m:r>
                        </m:e>
                      </m:acc>
                      <m:r>
                        <a:rPr lang="en-CA" b="0" i="1" smtClean="0">
                          <a:solidFill>
                            <a:srgbClr val="4F81BD"/>
                          </a:solidFill>
                          <a:latin typeface="Cambria Math" panose="02040503050406030204" pitchFamily="18" charset="0"/>
                        </a:rPr>
                        <m:t>,</m:t>
                      </m:r>
                      <m:acc>
                        <m:accPr>
                          <m:chr m:val="̇"/>
                          <m:ctrlPr>
                            <a:rPr lang="en-US" b="1" i="1">
                              <a:solidFill>
                                <a:schemeClr val="accent1"/>
                              </a:solidFill>
                              <a:latin typeface="Cambria Math" panose="02040503050406030204" pitchFamily="18" charset="0"/>
                              <a:ea typeface="Cambria Math"/>
                            </a:rPr>
                          </m:ctrlPr>
                        </m:accPr>
                        <m:e>
                          <m:r>
                            <a:rPr lang="en-US" b="1">
                              <a:solidFill>
                                <a:schemeClr val="accent1"/>
                              </a:solidFill>
                              <a:latin typeface="Cambria Math"/>
                              <a:ea typeface="Cambria Math"/>
                            </a:rPr>
                            <m:t>𝛉</m:t>
                          </m:r>
                        </m:e>
                      </m:acc>
                    </m:oMath>
                  </m:oMathPara>
                </a14:m>
                <a:endParaRPr lang="en-CA" dirty="0">
                  <a:solidFill>
                    <a:srgbClr val="4F81BD"/>
                  </a:solidFill>
                </a:endParaRPr>
              </a:p>
            </p:txBody>
          </p:sp>
        </mc:Choice>
        <mc:Fallback xmlns="">
          <p:sp>
            <p:nvSpPr>
              <p:cNvPr id="29" name="Rectangle 28">
                <a:extLst>
                  <a:ext uri="{FF2B5EF4-FFF2-40B4-BE49-F238E27FC236}">
                    <a16:creationId xmlns:a16="http://schemas.microsoft.com/office/drawing/2014/main" id="{813A532A-7224-4C3B-A6AB-8518D9A42E5C}"/>
                  </a:ext>
                </a:extLst>
              </p:cNvPr>
              <p:cNvSpPr>
                <a:spLocks noRot="1" noChangeAspect="1" noMove="1" noResize="1" noEditPoints="1" noAdjustHandles="1" noChangeArrowheads="1" noChangeShapeType="1" noTextEdit="1"/>
              </p:cNvSpPr>
              <p:nvPr/>
            </p:nvSpPr>
            <p:spPr>
              <a:xfrm>
                <a:off x="5647581" y="2766951"/>
                <a:ext cx="633763" cy="3825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3D185AC6-0AC4-4E23-85CD-2E74443EA60D}"/>
                  </a:ext>
                </a:extLst>
              </p:cNvPr>
              <p:cNvSpPr/>
              <p:nvPr/>
            </p:nvSpPr>
            <p:spPr>
              <a:xfrm>
                <a:off x="5313907" y="2579459"/>
                <a:ext cx="606833" cy="3825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chemeClr val="accent1"/>
                              </a:solidFill>
                              <a:latin typeface="Cambria Math" panose="02040503050406030204" pitchFamily="18" charset="0"/>
                              <a:ea typeface="Cambria Math"/>
                            </a:rPr>
                          </m:ctrlPr>
                        </m:accPr>
                        <m:e>
                          <m:r>
                            <a:rPr lang="en-CA" b="0" i="1" smtClean="0">
                              <a:solidFill>
                                <a:schemeClr val="accent1"/>
                              </a:solidFill>
                              <a:latin typeface="Cambria Math" panose="02040503050406030204" pitchFamily="18" charset="0"/>
                              <a:ea typeface="Cambria Math"/>
                            </a:rPr>
                            <m:t>𝛼</m:t>
                          </m:r>
                        </m:e>
                      </m:acc>
                      <m:r>
                        <a:rPr lang="en-CA" b="0" i="1" smtClean="0">
                          <a:solidFill>
                            <a:schemeClr val="accent1"/>
                          </a:solidFill>
                          <a:latin typeface="Cambria Math" panose="02040503050406030204" pitchFamily="18" charset="0"/>
                          <a:ea typeface="Cambria Math"/>
                        </a:rPr>
                        <m:t>,</m:t>
                      </m:r>
                      <m:acc>
                        <m:accPr>
                          <m:chr m:val="̈"/>
                          <m:ctrlPr>
                            <a:rPr lang="en-US" b="1" i="1">
                              <a:solidFill>
                                <a:schemeClr val="accent1"/>
                              </a:solidFill>
                              <a:latin typeface="Cambria Math" panose="02040503050406030204" pitchFamily="18" charset="0"/>
                              <a:ea typeface="Cambria Math"/>
                            </a:rPr>
                          </m:ctrlPr>
                        </m:accPr>
                        <m:e>
                          <m:r>
                            <a:rPr lang="en-US" b="1">
                              <a:solidFill>
                                <a:schemeClr val="accent1"/>
                              </a:solidFill>
                              <a:latin typeface="Cambria Math"/>
                              <a:ea typeface="Cambria Math"/>
                            </a:rPr>
                            <m:t>𝛉</m:t>
                          </m:r>
                        </m:e>
                      </m:acc>
                    </m:oMath>
                  </m:oMathPara>
                </a14:m>
                <a:endParaRPr lang="en-US" dirty="0"/>
              </a:p>
            </p:txBody>
          </p:sp>
        </mc:Choice>
        <mc:Fallback xmlns="">
          <p:sp>
            <p:nvSpPr>
              <p:cNvPr id="30" name="Rectangle 29">
                <a:extLst>
                  <a:ext uri="{FF2B5EF4-FFF2-40B4-BE49-F238E27FC236}">
                    <a16:creationId xmlns:a16="http://schemas.microsoft.com/office/drawing/2014/main" id="{3D185AC6-0AC4-4E23-85CD-2E74443EA60D}"/>
                  </a:ext>
                </a:extLst>
              </p:cNvPr>
              <p:cNvSpPr>
                <a:spLocks noRot="1" noChangeAspect="1" noMove="1" noResize="1" noEditPoints="1" noAdjustHandles="1" noChangeArrowheads="1" noChangeShapeType="1" noTextEdit="1"/>
              </p:cNvSpPr>
              <p:nvPr/>
            </p:nvSpPr>
            <p:spPr>
              <a:xfrm>
                <a:off x="5313907" y="2579459"/>
                <a:ext cx="606833" cy="382541"/>
              </a:xfrm>
              <a:prstGeom prst="rect">
                <a:avLst/>
              </a:prstGeom>
              <a:blipFill>
                <a:blip r:embed="rId5"/>
                <a:stretch>
                  <a:fillRect t="-9677"/>
                </a:stretch>
              </a:blipFill>
            </p:spPr>
            <p:txBody>
              <a:bodyPr/>
              <a:lstStyle/>
              <a:p>
                <a:r>
                  <a:rPr lang="en-US">
                    <a:noFill/>
                  </a:rPr>
                  <a:t> </a:t>
                </a:r>
              </a:p>
            </p:txBody>
          </p:sp>
        </mc:Fallback>
      </mc:AlternateContent>
      <p:sp>
        <p:nvSpPr>
          <p:cNvPr id="31" name="Arc 30">
            <a:extLst>
              <a:ext uri="{FF2B5EF4-FFF2-40B4-BE49-F238E27FC236}">
                <a16:creationId xmlns:a16="http://schemas.microsoft.com/office/drawing/2014/main" id="{72AE523C-CED0-4672-AA3C-8807210F8629}"/>
              </a:ext>
            </a:extLst>
          </p:cNvPr>
          <p:cNvSpPr/>
          <p:nvPr/>
        </p:nvSpPr>
        <p:spPr>
          <a:xfrm>
            <a:off x="5496339" y="1884681"/>
            <a:ext cx="3200400" cy="3200400"/>
          </a:xfrm>
          <a:prstGeom prst="arc">
            <a:avLst>
              <a:gd name="adj1" fmla="val 12839167"/>
              <a:gd name="adj2" fmla="val 1794034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4D44A50-4304-496D-B6D1-28E1FD3835AC}"/>
                  </a:ext>
                </a:extLst>
              </p:cNvPr>
              <p:cNvSpPr txBox="1"/>
              <p:nvPr/>
            </p:nvSpPr>
            <p:spPr>
              <a:xfrm>
                <a:off x="6858000" y="36404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32" name="TextBox 31">
                <a:extLst>
                  <a:ext uri="{FF2B5EF4-FFF2-40B4-BE49-F238E27FC236}">
                    <a16:creationId xmlns:a16="http://schemas.microsoft.com/office/drawing/2014/main" id="{04D44A50-4304-496D-B6D1-28E1FD3835AC}"/>
                  </a:ext>
                </a:extLst>
              </p:cNvPr>
              <p:cNvSpPr txBox="1">
                <a:spLocks noRot="1" noChangeAspect="1" noMove="1" noResize="1" noEditPoints="1" noAdjustHandles="1" noChangeArrowheads="1" noChangeShapeType="1" noTextEdit="1"/>
              </p:cNvSpPr>
              <p:nvPr/>
            </p:nvSpPr>
            <p:spPr>
              <a:xfrm>
                <a:off x="6858000" y="3640481"/>
                <a:ext cx="4572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DE93C47-D5D4-4C61-A544-BF08B8463C40}"/>
                  </a:ext>
                </a:extLst>
              </p:cNvPr>
              <p:cNvSpPr txBox="1"/>
              <p:nvPr/>
            </p:nvSpPr>
            <p:spPr>
              <a:xfrm>
                <a:off x="8141822" y="2612356"/>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33" name="TextBox 32">
                <a:extLst>
                  <a:ext uri="{FF2B5EF4-FFF2-40B4-BE49-F238E27FC236}">
                    <a16:creationId xmlns:a16="http://schemas.microsoft.com/office/drawing/2014/main" id="{9DE93C47-D5D4-4C61-A544-BF08B8463C40}"/>
                  </a:ext>
                </a:extLst>
              </p:cNvPr>
              <p:cNvSpPr txBox="1">
                <a:spLocks noRot="1" noChangeAspect="1" noMove="1" noResize="1" noEditPoints="1" noAdjustHandles="1" noChangeArrowheads="1" noChangeShapeType="1" noTextEdit="1"/>
              </p:cNvSpPr>
              <p:nvPr/>
            </p:nvSpPr>
            <p:spPr>
              <a:xfrm>
                <a:off x="8141822" y="2612356"/>
                <a:ext cx="457200" cy="369332"/>
              </a:xfrm>
              <a:prstGeom prst="rect">
                <a:avLst/>
              </a:prstGeom>
              <a:blipFill>
                <a:blip r:embed="rId9"/>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13911649-BE0B-0A4D-BD49-6729621C799E}"/>
              </a:ext>
            </a:extLst>
          </p:cNvPr>
          <p:cNvCxnSpPr/>
          <p:nvPr/>
        </p:nvCxnSpPr>
        <p:spPr>
          <a:xfrm flipV="1">
            <a:off x="7066281" y="2550162"/>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0742D36-8403-7645-9FA3-4B2DB05EC7AF}"/>
              </a:ext>
            </a:extLst>
          </p:cNvPr>
          <p:cNvCxnSpPr>
            <a:cxnSpLocks/>
          </p:cNvCxnSpPr>
          <p:nvPr/>
        </p:nvCxnSpPr>
        <p:spPr>
          <a:xfrm rot="5400000" flipV="1">
            <a:off x="7533641" y="3017522"/>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EC2E4D6-6B05-9D46-9A09-7492F882DAB4}"/>
                  </a:ext>
                </a:extLst>
              </p:cNvPr>
              <p:cNvSpPr txBox="1"/>
              <p:nvPr/>
            </p:nvSpPr>
            <p:spPr>
              <a:xfrm>
                <a:off x="7870905" y="3278017"/>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US" dirty="0"/>
              </a:p>
            </p:txBody>
          </p:sp>
        </mc:Choice>
        <mc:Fallback xmlns="">
          <p:sp>
            <p:nvSpPr>
              <p:cNvPr id="35" name="TextBox 34">
                <a:extLst>
                  <a:ext uri="{FF2B5EF4-FFF2-40B4-BE49-F238E27FC236}">
                    <a16:creationId xmlns:a16="http://schemas.microsoft.com/office/drawing/2014/main" id="{1EC2E4D6-6B05-9D46-9A09-7492F882DAB4}"/>
                  </a:ext>
                </a:extLst>
              </p:cNvPr>
              <p:cNvSpPr txBox="1">
                <a:spLocks noRot="1" noChangeAspect="1" noMove="1" noResize="1" noEditPoints="1" noAdjustHandles="1" noChangeArrowheads="1" noChangeShapeType="1" noTextEdit="1"/>
              </p:cNvSpPr>
              <p:nvPr/>
            </p:nvSpPr>
            <p:spPr>
              <a:xfrm>
                <a:off x="7870905" y="3278017"/>
                <a:ext cx="457200"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7DC64AD-EC17-2A44-8EC6-7D878F718DB9}"/>
                  </a:ext>
                </a:extLst>
              </p:cNvPr>
              <p:cNvSpPr txBox="1"/>
              <p:nvPr/>
            </p:nvSpPr>
            <p:spPr>
              <a:xfrm>
                <a:off x="6821116" y="218083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oMath>
                  </m:oMathPara>
                </a14:m>
                <a:endParaRPr lang="en-US" dirty="0"/>
              </a:p>
            </p:txBody>
          </p:sp>
        </mc:Choice>
        <mc:Fallback xmlns="">
          <p:sp>
            <p:nvSpPr>
              <p:cNvPr id="36" name="TextBox 35">
                <a:extLst>
                  <a:ext uri="{FF2B5EF4-FFF2-40B4-BE49-F238E27FC236}">
                    <a16:creationId xmlns:a16="http://schemas.microsoft.com/office/drawing/2014/main" id="{37DC64AD-EC17-2A44-8EC6-7D878F718DB9}"/>
                  </a:ext>
                </a:extLst>
              </p:cNvPr>
              <p:cNvSpPr txBox="1">
                <a:spLocks noRot="1" noChangeAspect="1" noMove="1" noResize="1" noEditPoints="1" noAdjustHandles="1" noChangeArrowheads="1" noChangeShapeType="1" noTextEdit="1"/>
              </p:cNvSpPr>
              <p:nvPr/>
            </p:nvSpPr>
            <p:spPr>
              <a:xfrm>
                <a:off x="6821116" y="2180831"/>
                <a:ext cx="457200" cy="369332"/>
              </a:xfrm>
              <a:prstGeom prst="rect">
                <a:avLst/>
              </a:prstGeom>
              <a:blipFill>
                <a:blip r:embed="rId11"/>
                <a:stretch>
                  <a:fillRect b="-10000"/>
                </a:stretch>
              </a:blipFill>
            </p:spPr>
            <p:txBody>
              <a:bodyPr/>
              <a:lstStyle/>
              <a:p>
                <a:r>
                  <a:rPr lang="en-US">
                    <a:noFill/>
                  </a:rPr>
                  <a:t> </a:t>
                </a:r>
              </a:p>
            </p:txBody>
          </p:sp>
        </mc:Fallback>
      </mc:AlternateContent>
      <p:sp>
        <p:nvSpPr>
          <p:cNvPr id="10" name="Arc 9">
            <a:extLst>
              <a:ext uri="{FF2B5EF4-FFF2-40B4-BE49-F238E27FC236}">
                <a16:creationId xmlns:a16="http://schemas.microsoft.com/office/drawing/2014/main" id="{9AD2A90E-A62E-B241-97CD-975B35C90385}"/>
              </a:ext>
            </a:extLst>
          </p:cNvPr>
          <p:cNvSpPr>
            <a:spLocks noChangeAspect="1"/>
          </p:cNvSpPr>
          <p:nvPr/>
        </p:nvSpPr>
        <p:spPr>
          <a:xfrm>
            <a:off x="6715410" y="2930652"/>
            <a:ext cx="1108458" cy="1108458"/>
          </a:xfrm>
          <a:prstGeom prst="arc">
            <a:avLst>
              <a:gd name="adj1" fmla="val 1844853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202CA0A-B925-E248-B3C1-594F9171CE2E}"/>
                  </a:ext>
                </a:extLst>
              </p:cNvPr>
              <p:cNvSpPr txBox="1"/>
              <p:nvPr/>
            </p:nvSpPr>
            <p:spPr>
              <a:xfrm>
                <a:off x="7692833" y="3034428"/>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𝜃</m:t>
                      </m:r>
                    </m:oMath>
                  </m:oMathPara>
                </a14:m>
                <a:endParaRPr lang="en-US" dirty="0"/>
              </a:p>
            </p:txBody>
          </p:sp>
        </mc:Choice>
        <mc:Fallback xmlns="">
          <p:sp>
            <p:nvSpPr>
              <p:cNvPr id="37" name="TextBox 36">
                <a:extLst>
                  <a:ext uri="{FF2B5EF4-FFF2-40B4-BE49-F238E27FC236}">
                    <a16:creationId xmlns:a16="http://schemas.microsoft.com/office/drawing/2014/main" id="{5202CA0A-B925-E248-B3C1-594F9171CE2E}"/>
                  </a:ext>
                </a:extLst>
              </p:cNvPr>
              <p:cNvSpPr txBox="1">
                <a:spLocks noRot="1" noChangeAspect="1" noMove="1" noResize="1" noEditPoints="1" noAdjustHandles="1" noChangeArrowheads="1" noChangeShapeType="1" noTextEdit="1"/>
              </p:cNvSpPr>
              <p:nvPr/>
            </p:nvSpPr>
            <p:spPr>
              <a:xfrm>
                <a:off x="7692833" y="3034428"/>
                <a:ext cx="457200" cy="369332"/>
              </a:xfrm>
              <a:prstGeom prst="rect">
                <a:avLst/>
              </a:prstGeom>
              <a:blipFill>
                <a:blip r:embed="rId12"/>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683E2C87-7843-FA48-A170-03713C1BED0B}"/>
              </a:ext>
            </a:extLst>
          </p:cNvPr>
          <p:cNvGrpSpPr/>
          <p:nvPr/>
        </p:nvGrpSpPr>
        <p:grpSpPr>
          <a:xfrm>
            <a:off x="6109029" y="2050343"/>
            <a:ext cx="2331970" cy="1475838"/>
            <a:chOff x="5326240" y="4492941"/>
            <a:chExt cx="2331970" cy="14758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FE6DCE9-50F0-7B48-B082-DFFE2761B9C1}"/>
                    </a:ext>
                  </a:extLst>
                </p:cNvPr>
                <p:cNvSpPr txBox="1"/>
                <p:nvPr/>
              </p:nvSpPr>
              <p:spPr>
                <a:xfrm>
                  <a:off x="5326240" y="5599447"/>
                  <a:ext cx="10508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38" name="TextBox 37">
                  <a:extLst>
                    <a:ext uri="{FF2B5EF4-FFF2-40B4-BE49-F238E27FC236}">
                      <a16:creationId xmlns:a16="http://schemas.microsoft.com/office/drawing/2014/main" id="{4FE6DCE9-50F0-7B48-B082-DFFE2761B9C1}"/>
                    </a:ext>
                  </a:extLst>
                </p:cNvPr>
                <p:cNvSpPr txBox="1">
                  <a:spLocks noRot="1" noChangeAspect="1" noMove="1" noResize="1" noEditPoints="1" noAdjustHandles="1" noChangeArrowheads="1" noChangeShapeType="1" noTextEdit="1"/>
                </p:cNvSpPr>
                <p:nvPr/>
              </p:nvSpPr>
              <p:spPr>
                <a:xfrm>
                  <a:off x="5326240" y="5599447"/>
                  <a:ext cx="1050862" cy="369332"/>
                </a:xfrm>
                <a:prstGeom prst="rect">
                  <a:avLst/>
                </a:prstGeom>
                <a:blipFill>
                  <a:blip r:embed="rId13"/>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2CED6F88-F3D5-AF4F-8E29-4092057864C3}"/>
                </a:ext>
              </a:extLst>
            </p:cNvPr>
            <p:cNvCxnSpPr>
              <a:cxnSpLocks/>
            </p:cNvCxnSpPr>
            <p:nvPr/>
          </p:nvCxnSpPr>
          <p:spPr>
            <a:xfrm flipV="1">
              <a:off x="6316840" y="4807086"/>
              <a:ext cx="1227070" cy="1155263"/>
            </a:xfrm>
            <a:prstGeom prst="straightConnector1">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4FD8BFF-9453-FA47-A31A-72DF7BA65949}"/>
                </a:ext>
              </a:extLst>
            </p:cNvPr>
            <p:cNvCxnSpPr>
              <a:cxnSpLocks/>
            </p:cNvCxnSpPr>
            <p:nvPr/>
          </p:nvCxnSpPr>
          <p:spPr>
            <a:xfrm flipH="1" flipV="1">
              <a:off x="5820201" y="5420795"/>
              <a:ext cx="504609" cy="541552"/>
            </a:xfrm>
            <a:prstGeom prst="straightConnector1">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2EF5C4-AD6E-A141-A91D-5418F3EF5BBB}"/>
                    </a:ext>
                  </a:extLst>
                </p:cNvPr>
                <p:cNvSpPr txBox="1"/>
                <p:nvPr/>
              </p:nvSpPr>
              <p:spPr>
                <a:xfrm>
                  <a:off x="7033609" y="4492941"/>
                  <a:ext cx="6246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𝑟</m:t>
                            </m:r>
                          </m:sub>
                        </m:sSub>
                      </m:oMath>
                    </m:oMathPara>
                  </a14:m>
                  <a:endParaRPr lang="en-US" dirty="0"/>
                </a:p>
              </p:txBody>
            </p:sp>
          </mc:Choice>
          <mc:Fallback xmlns="">
            <p:sp>
              <p:nvSpPr>
                <p:cNvPr id="41" name="TextBox 40">
                  <a:extLst>
                    <a:ext uri="{FF2B5EF4-FFF2-40B4-BE49-F238E27FC236}">
                      <a16:creationId xmlns:a16="http://schemas.microsoft.com/office/drawing/2014/main" id="{622EF5C4-AD6E-A141-A91D-5418F3EF5BBB}"/>
                    </a:ext>
                  </a:extLst>
                </p:cNvPr>
                <p:cNvSpPr txBox="1">
                  <a:spLocks noRot="1" noChangeAspect="1" noMove="1" noResize="1" noEditPoints="1" noAdjustHandles="1" noChangeArrowheads="1" noChangeShapeType="1" noTextEdit="1"/>
                </p:cNvSpPr>
                <p:nvPr/>
              </p:nvSpPr>
              <p:spPr>
                <a:xfrm>
                  <a:off x="7033609" y="4492941"/>
                  <a:ext cx="624601" cy="369332"/>
                </a:xfrm>
                <a:prstGeom prst="rect">
                  <a:avLst/>
                </a:prstGeom>
                <a:blipFill>
                  <a:blip r:embed="rId14"/>
                  <a:stretch>
                    <a:fillRect/>
                  </a:stretch>
                </a:blipFill>
              </p:spPr>
              <p:txBody>
                <a:bodyPr/>
                <a:lstStyle/>
                <a:p>
                  <a:r>
                    <a:rPr lang="en-US">
                      <a:noFill/>
                    </a:rPr>
                    <a:t> </a:t>
                  </a:r>
                </a:p>
              </p:txBody>
            </p:sp>
          </mc:Fallback>
        </mc:AlternateContent>
      </p:grpSp>
      <p:sp>
        <p:nvSpPr>
          <p:cNvPr id="20" name="Oval 19">
            <a:extLst>
              <a:ext uri="{FF2B5EF4-FFF2-40B4-BE49-F238E27FC236}">
                <a16:creationId xmlns:a16="http://schemas.microsoft.com/office/drawing/2014/main" id="{4F2E0827-00E9-49F1-BD60-98B045B3CE0A}"/>
              </a:ext>
            </a:extLst>
          </p:cNvPr>
          <p:cNvSpPr/>
          <p:nvPr/>
        </p:nvSpPr>
        <p:spPr>
          <a:xfrm>
            <a:off x="6995160" y="339344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252A440B-15CB-FC40-B3BC-8E03D556F528}"/>
                  </a:ext>
                </a:extLst>
              </p:cNvPr>
              <p:cNvSpPr txBox="1">
                <a:spLocks/>
              </p:cNvSpPr>
              <p:nvPr/>
            </p:nvSpPr>
            <p:spPr>
              <a:xfrm>
                <a:off x="441372" y="1764178"/>
                <a:ext cx="4225435" cy="24798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900" dirty="0"/>
                  <a:t>Polar coordinates: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CA" sz="2000" b="0" i="1" smtClean="0">
                              <a:latin typeface="Cambria Math" panose="02040503050406030204" pitchFamily="18" charset="0"/>
                            </a:rPr>
                          </m:ctrlPr>
                        </m:accPr>
                        <m:e>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𝑟</m:t>
                              </m:r>
                            </m:e>
                            <m:sub>
                              <m:r>
                                <a:rPr lang="en-CA" sz="2000" b="0" i="1" smtClean="0">
                                  <a:latin typeface="Cambria Math" panose="02040503050406030204" pitchFamily="18" charset="0"/>
                                </a:rPr>
                                <m:t>𝑃</m:t>
                              </m:r>
                            </m:sub>
                          </m:sSub>
                        </m:e>
                      </m:acc>
                      <m:r>
                        <a:rPr lang="en-US" sz="2000">
                          <a:latin typeface="Cambria Math"/>
                        </a:rPr>
                        <m:t>=  </m:t>
                      </m:r>
                      <m:r>
                        <a:rPr lang="en-US" sz="2000" i="1" smtClean="0">
                          <a:latin typeface="Cambria Math"/>
                        </a:rPr>
                        <m:t>𝑟</m:t>
                      </m:r>
                      <m:r>
                        <a:rPr lang="en-US" sz="2000" smtClean="0">
                          <a:latin typeface="Cambria Math" panose="02040503050406030204" pitchFamily="18" charset="0"/>
                        </a:rPr>
                        <m:t> </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𝑢</m:t>
                              </m:r>
                            </m:e>
                          </m:acc>
                        </m:e>
                        <m:sub>
                          <m:r>
                            <a:rPr lang="en-US" sz="2000" i="1">
                              <a:latin typeface="Cambria Math" panose="02040503050406030204" pitchFamily="18" charset="0"/>
                            </a:rPr>
                            <m:t>𝑟</m:t>
                          </m:r>
                        </m:sub>
                      </m:sSub>
                    </m:oMath>
                  </m:oMathPara>
                </a14:m>
                <a:endParaRPr lang="en-US" sz="2000" b="1" dirty="0"/>
              </a:p>
              <a:p>
                <a:pPr marL="0" indent="0" algn="ctr">
                  <a:buFont typeface="Arial" panose="020B0604020202020204" pitchFamily="34" charset="0"/>
                  <a:buNone/>
                </a:pPr>
                <a:endParaRPr lang="en-US" sz="2000" b="1" dirty="0"/>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CA" sz="2000" b="0" i="1" smtClean="0">
                              <a:latin typeface="Cambria Math" panose="02040503050406030204" pitchFamily="18" charset="0"/>
                            </a:rPr>
                          </m:ctrlPr>
                        </m:accPr>
                        <m:e>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𝑣</m:t>
                              </m:r>
                            </m:e>
                            <m:sub>
                              <m:r>
                                <a:rPr lang="en-CA" sz="2000" b="0" i="1" smtClean="0">
                                  <a:latin typeface="Cambria Math" panose="02040503050406030204" pitchFamily="18" charset="0"/>
                                </a:rPr>
                                <m:t>𝑃</m:t>
                              </m:r>
                            </m:sub>
                          </m:sSub>
                        </m:e>
                      </m:acc>
                      <m:r>
                        <a:rPr lang="en-US" sz="2000" i="1">
                          <a:latin typeface="Cambria Math"/>
                        </a:rPr>
                        <m:t>=  </m:t>
                      </m:r>
                      <m:r>
                        <a:rPr lang="en-US" sz="2000" i="1" smtClean="0">
                          <a:latin typeface="Cambria Math"/>
                        </a:rPr>
                        <m:t>𝑟</m:t>
                      </m:r>
                      <m:acc>
                        <m:accPr>
                          <m:chr m:val="̇"/>
                          <m:ctrlPr>
                            <a:rPr lang="en-US" sz="2000" i="1">
                              <a:latin typeface="Cambria Math" panose="02040503050406030204" pitchFamily="18" charset="0"/>
                            </a:rPr>
                          </m:ctrlPr>
                        </m:accPr>
                        <m:e>
                          <m:r>
                            <a:rPr lang="en-US" sz="2000" i="1">
                              <a:latin typeface="Cambria Math"/>
                              <a:ea typeface="Cambria Math"/>
                            </a:rPr>
                            <m:t>𝜃</m:t>
                          </m:r>
                        </m:e>
                      </m:acc>
                      <m:r>
                        <a:rPr lang="en-US" sz="2000" i="1" smtClean="0">
                          <a:latin typeface="Cambria Math" panose="02040503050406030204" pitchFamily="18" charset="0"/>
                          <a:ea typeface="Cambria Math"/>
                        </a:rPr>
                        <m:t> </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𝑢</m:t>
                              </m:r>
                            </m:e>
                          </m:acc>
                        </m:e>
                        <m:sub>
                          <m:r>
                            <a:rPr lang="en-US" sz="2000" i="1">
                              <a:latin typeface="Cambria Math" panose="02040503050406030204" pitchFamily="18" charset="0"/>
                              <a:ea typeface="Cambria Math" panose="02040503050406030204" pitchFamily="18" charset="0"/>
                            </a:rPr>
                            <m:t>𝜃</m:t>
                          </m:r>
                        </m:sub>
                      </m:sSub>
                    </m:oMath>
                  </m:oMathPara>
                </a14:m>
                <a:endParaRPr lang="en-US" sz="2000" i="1" dirty="0"/>
              </a:p>
              <a:p>
                <a:pPr marL="0" indent="0" algn="ctr">
                  <a:buFont typeface="Arial" panose="020B0604020202020204" pitchFamily="34" charset="0"/>
                  <a:buNone/>
                </a:pPr>
                <a:endParaRPr lang="en-US" sz="2000" dirty="0"/>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CA" sz="2000" b="0" i="1" smtClean="0">
                              <a:latin typeface="Cambria Math" panose="02040503050406030204" pitchFamily="18" charset="0"/>
                            </a:rPr>
                          </m:ctrlPr>
                        </m:accPr>
                        <m:e>
                          <m:sSub>
                            <m:sSubPr>
                              <m:ctrlPr>
                                <a:rPr lang="en-CA" sz="2000" b="0" i="1" smtClean="0">
                                  <a:latin typeface="Cambria Math" panose="02040503050406030204" pitchFamily="18" charset="0"/>
                                </a:rPr>
                              </m:ctrlPr>
                            </m:sSubPr>
                            <m:e>
                              <m:r>
                                <a:rPr lang="en-US" sz="2000" i="1">
                                  <a:latin typeface="Cambria Math" panose="02040503050406030204" pitchFamily="18" charset="0"/>
                                </a:rPr>
                                <m:t>𝑎</m:t>
                              </m:r>
                            </m:e>
                            <m:sub>
                              <m:r>
                                <a:rPr lang="en-CA" sz="2000" b="0" i="1" smtClean="0">
                                  <a:latin typeface="Cambria Math" panose="02040503050406030204" pitchFamily="18" charset="0"/>
                                </a:rPr>
                                <m:t>𝑃</m:t>
                              </m:r>
                            </m:sub>
                          </m:sSub>
                        </m:e>
                      </m:acc>
                      <m:r>
                        <a:rPr lang="en-US" sz="2000" i="1">
                          <a:latin typeface="Cambria Math"/>
                        </a:rPr>
                        <m:t>=  </m:t>
                      </m:r>
                      <m:d>
                        <m:dPr>
                          <m:ctrlPr>
                            <a:rPr lang="en-US" sz="2000" i="1">
                              <a:latin typeface="Cambria Math" panose="02040503050406030204" pitchFamily="18" charset="0"/>
                            </a:rPr>
                          </m:ctrlPr>
                        </m:dPr>
                        <m:e>
                          <m:r>
                            <a:rPr lang="en-US" sz="2000" i="1">
                              <a:latin typeface="Cambria Math"/>
                            </a:rPr>
                            <m:t>−</m:t>
                          </m:r>
                          <m:r>
                            <a:rPr lang="en-US" sz="2000" i="1" smtClean="0">
                              <a:latin typeface="Cambria Math"/>
                            </a:rPr>
                            <m:t>𝑟</m:t>
                          </m:r>
                          <m:sSup>
                            <m:sSupPr>
                              <m:ctrlPr>
                                <a:rPr lang="en-US" sz="2000" i="1">
                                  <a:latin typeface="Cambria Math" panose="02040503050406030204" pitchFamily="18" charset="0"/>
                                  <a:ea typeface="Cambria Math"/>
                                </a:rPr>
                              </m:ctrlPr>
                            </m:sSupPr>
                            <m:e>
                              <m:acc>
                                <m:accPr>
                                  <m:chr m:val="̇"/>
                                  <m:ctrlPr>
                                    <a:rPr lang="en-US" sz="2000" i="1">
                                      <a:latin typeface="Cambria Math" panose="02040503050406030204" pitchFamily="18" charset="0"/>
                                    </a:rPr>
                                  </m:ctrlPr>
                                </m:accPr>
                                <m:e>
                                  <m:r>
                                    <a:rPr lang="en-US" sz="2000" i="1">
                                      <a:latin typeface="Cambria Math"/>
                                      <a:ea typeface="Cambria Math"/>
                                    </a:rPr>
                                    <m:t>𝜃</m:t>
                                  </m:r>
                                </m:e>
                              </m:acc>
                            </m:e>
                            <m:sup>
                              <m:r>
                                <a:rPr lang="en-US" sz="2000" i="1">
                                  <a:latin typeface="Cambria Math"/>
                                  <a:ea typeface="Cambria Math"/>
                                </a:rPr>
                                <m:t>2</m:t>
                              </m:r>
                            </m:sup>
                          </m:sSup>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𝑢</m:t>
                              </m:r>
                            </m:e>
                          </m:acc>
                        </m:e>
                        <m:sub>
                          <m:r>
                            <a:rPr lang="en-US" sz="2000" i="1">
                              <a:latin typeface="Cambria Math" panose="02040503050406030204" pitchFamily="18" charset="0"/>
                            </a:rPr>
                            <m:t>𝑟</m:t>
                          </m:r>
                        </m:sub>
                      </m:sSub>
                      <m:r>
                        <a:rPr lang="en-US" sz="2000" b="1" i="1">
                          <a:latin typeface="Cambria Math"/>
                        </a:rPr>
                        <m:t>+</m:t>
                      </m:r>
                      <m:d>
                        <m:dPr>
                          <m:ctrlPr>
                            <a:rPr lang="en-US" sz="2000" b="1" i="1">
                              <a:latin typeface="Cambria Math" panose="02040503050406030204" pitchFamily="18" charset="0"/>
                            </a:rPr>
                          </m:ctrlPr>
                        </m:dPr>
                        <m:e>
                          <m:r>
                            <a:rPr lang="en-US" sz="2000" i="1" smtClean="0">
                              <a:latin typeface="Cambria Math"/>
                            </a:rPr>
                            <m:t>𝑟</m:t>
                          </m:r>
                          <m:acc>
                            <m:accPr>
                              <m:chr m:val="̈"/>
                              <m:ctrlPr>
                                <a:rPr lang="en-US" sz="2000" i="1">
                                  <a:latin typeface="Cambria Math" panose="02040503050406030204" pitchFamily="18" charset="0"/>
                                </a:rPr>
                              </m:ctrlPr>
                            </m:accPr>
                            <m:e>
                              <m:r>
                                <a:rPr lang="en-US" sz="2000" i="1">
                                  <a:latin typeface="Cambria Math"/>
                                  <a:ea typeface="Cambria Math"/>
                                </a:rPr>
                                <m:t>𝜃</m:t>
                              </m:r>
                            </m:e>
                          </m:acc>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𝑢</m:t>
                              </m:r>
                            </m:e>
                          </m:acc>
                        </m:e>
                        <m:sub>
                          <m:r>
                            <a:rPr lang="en-US" sz="2000" i="1">
                              <a:latin typeface="Cambria Math" panose="02040503050406030204" pitchFamily="18" charset="0"/>
                              <a:ea typeface="Cambria Math" panose="02040503050406030204" pitchFamily="18" charset="0"/>
                            </a:rPr>
                            <m:t>𝜃</m:t>
                          </m:r>
                        </m:sub>
                      </m:sSub>
                    </m:oMath>
                  </m:oMathPara>
                </a14:m>
                <a:endParaRPr lang="en-US" sz="2400" i="1"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mc:Choice>
        <mc:Fallback xmlns="">
          <p:sp>
            <p:nvSpPr>
              <p:cNvPr id="42" name="Content Placeholder 2">
                <a:extLst>
                  <a:ext uri="{FF2B5EF4-FFF2-40B4-BE49-F238E27FC236}">
                    <a16:creationId xmlns:a16="http://schemas.microsoft.com/office/drawing/2014/main" id="{252A440B-15CB-FC40-B3BC-8E03D556F528}"/>
                  </a:ext>
                </a:extLst>
              </p:cNvPr>
              <p:cNvSpPr txBox="1">
                <a:spLocks noRot="1" noChangeAspect="1" noMove="1" noResize="1" noEditPoints="1" noAdjustHandles="1" noChangeArrowheads="1" noChangeShapeType="1" noTextEdit="1"/>
              </p:cNvSpPr>
              <p:nvPr/>
            </p:nvSpPr>
            <p:spPr>
              <a:xfrm>
                <a:off x="441372" y="1764178"/>
                <a:ext cx="4225435" cy="2479877"/>
              </a:xfrm>
              <a:prstGeom prst="rect">
                <a:avLst/>
              </a:prstGeom>
              <a:blipFill>
                <a:blip r:embed="rId15"/>
                <a:stretch>
                  <a:fillRect l="-1198" t="-10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8CC7D6AB-86A8-6548-A6FA-A8315DF2157E}"/>
                  </a:ext>
                </a:extLst>
              </p:cNvPr>
              <p:cNvSpPr txBox="1">
                <a:spLocks/>
              </p:cNvSpPr>
              <p:nvPr/>
            </p:nvSpPr>
            <p:spPr>
              <a:xfrm>
                <a:off x="459334" y="4358584"/>
                <a:ext cx="4427406" cy="22452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900" dirty="0"/>
                  <a:t>Vector equations: </a:t>
                </a:r>
                <a:endParaRPr lang="en-US" sz="16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sz="2000" i="1">
                              <a:latin typeface="Cambria Math" panose="02040503050406030204" pitchFamily="18" charset="0"/>
                            </a:rPr>
                          </m:ctrlPr>
                        </m:accPr>
                        <m:e>
                          <m:sSub>
                            <m:sSubPr>
                              <m:ctrlPr>
                                <a:rPr lang="en-CA" sz="2000" i="1">
                                  <a:latin typeface="Cambria Math" panose="02040503050406030204" pitchFamily="18" charset="0"/>
                                </a:rPr>
                              </m:ctrlPr>
                            </m:sSubPr>
                            <m:e>
                              <m:r>
                                <a:rPr lang="en-CA" sz="2000" i="1">
                                  <a:latin typeface="Cambria Math" panose="02040503050406030204" pitchFamily="18" charset="0"/>
                                </a:rPr>
                                <m:t>𝑟</m:t>
                              </m:r>
                            </m:e>
                            <m:sub>
                              <m:r>
                                <a:rPr lang="en-CA" sz="2000" i="1">
                                  <a:latin typeface="Cambria Math" panose="02040503050406030204" pitchFamily="18" charset="0"/>
                                </a:rPr>
                                <m:t>𝑃</m:t>
                              </m:r>
                            </m:sub>
                          </m:sSub>
                        </m:e>
                      </m:acc>
                      <m:r>
                        <a:rPr lang="en-US" sz="2000" i="1">
                          <a:latin typeface="Cambria Math"/>
                        </a:rPr>
                        <m:t>=  </m:t>
                      </m:r>
                      <m:r>
                        <a:rPr lang="en-US" sz="2000" i="1">
                          <a:latin typeface="Cambria Math"/>
                        </a:rPr>
                        <m:t>𝑟𝑃</m:t>
                      </m:r>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cos</m:t>
                          </m:r>
                        </m:fName>
                        <m:e>
                          <m:r>
                            <a:rPr lang="en-CA" sz="2000" i="1">
                              <a:latin typeface="Cambria Math" panose="02040503050406030204" pitchFamily="18" charset="0"/>
                            </a:rPr>
                            <m:t>𝜃</m:t>
                          </m:r>
                        </m:e>
                      </m:func>
                      <m:r>
                        <a:rPr lang="en-CA" sz="2000" i="1">
                          <a:latin typeface="Cambria Math" panose="02040503050406030204" pitchFamily="18" charset="0"/>
                        </a:rPr>
                        <m:t> </m:t>
                      </m:r>
                      <m:acc>
                        <m:accPr>
                          <m:chr m:val="̂"/>
                          <m:ctrlPr>
                            <a:rPr lang="en-CA" sz="2000" i="1">
                              <a:latin typeface="Cambria Math" panose="02040503050406030204" pitchFamily="18" charset="0"/>
                            </a:rPr>
                          </m:ctrlPr>
                        </m:accPr>
                        <m:e>
                          <m:r>
                            <a:rPr lang="en-CA" sz="2000" i="1">
                              <a:latin typeface="Cambria Math" panose="02040503050406030204" pitchFamily="18" charset="0"/>
                            </a:rPr>
                            <m:t>𝑖</m:t>
                          </m:r>
                        </m:e>
                      </m:acc>
                      <m:r>
                        <a:rPr lang="en-CA" sz="2000" i="1">
                          <a:latin typeface="Cambria Math" panose="02040503050406030204" pitchFamily="18" charset="0"/>
                        </a:rPr>
                        <m:t>+</m:t>
                      </m:r>
                      <m:sSub>
                        <m:sSubPr>
                          <m:ctrlPr>
                            <a:rPr lang="en-CA" sz="2000" b="0" i="1" smtClean="0">
                              <a:latin typeface="Cambria Math" panose="02040503050406030204" pitchFamily="18" charset="0"/>
                            </a:rPr>
                          </m:ctrlPr>
                        </m:sSubPr>
                        <m:e>
                          <m:r>
                            <a:rPr lang="en-CA" sz="2000" i="1">
                              <a:latin typeface="Cambria Math" panose="02040503050406030204" pitchFamily="18" charset="0"/>
                            </a:rPr>
                            <m:t>𝑟</m:t>
                          </m:r>
                        </m:e>
                        <m:sub>
                          <m:r>
                            <a:rPr lang="en-CA" sz="2000" b="0" i="1" smtClean="0">
                              <a:latin typeface="Cambria Math" panose="02040503050406030204" pitchFamily="18" charset="0"/>
                            </a:rPr>
                            <m:t>𝑃</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sin</m:t>
                          </m:r>
                        </m:fName>
                        <m:e>
                          <m:r>
                            <a:rPr lang="en-CA" sz="2000" i="1">
                              <a:latin typeface="Cambria Math" panose="02040503050406030204" pitchFamily="18" charset="0"/>
                            </a:rPr>
                            <m:t>𝜃</m:t>
                          </m:r>
                        </m:e>
                      </m:func>
                      <m:acc>
                        <m:accPr>
                          <m:chr m:val="̂"/>
                          <m:ctrlPr>
                            <a:rPr lang="en-CA" sz="2000" i="1">
                              <a:latin typeface="Cambria Math" panose="02040503050406030204" pitchFamily="18" charset="0"/>
                            </a:rPr>
                          </m:ctrlPr>
                        </m:accPr>
                        <m:e>
                          <m:r>
                            <a:rPr lang="en-CA" sz="2000" i="1">
                              <a:latin typeface="Cambria Math" panose="02040503050406030204" pitchFamily="18" charset="0"/>
                            </a:rPr>
                            <m:t>𝑗</m:t>
                          </m:r>
                        </m:e>
                      </m:acc>
                    </m:oMath>
                  </m:oMathPara>
                </a14:m>
                <a:endParaRPr lang="en-US" sz="2000" b="1" i="1" dirty="0"/>
              </a:p>
              <a:p>
                <a:pPr marL="0" indent="0" algn="ctr">
                  <a:buNone/>
                </a:pPr>
                <a:endParaRPr lang="en-US" sz="2000" b="1"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sz="2000" i="1">
                              <a:latin typeface="Cambria Math" panose="02040503050406030204" pitchFamily="18" charset="0"/>
                            </a:rPr>
                          </m:ctrlPr>
                        </m:accPr>
                        <m:e>
                          <m:r>
                            <a:rPr lang="en-CA" sz="2000" i="1">
                              <a:latin typeface="Cambria Math" panose="02040503050406030204" pitchFamily="18" charset="0"/>
                            </a:rPr>
                            <m:t>𝑣</m:t>
                          </m:r>
                          <m:r>
                            <a:rPr lang="en-CA" sz="2000" i="1" baseline="-25000">
                              <a:latin typeface="Cambria Math" panose="02040503050406030204" pitchFamily="18" charset="0"/>
                            </a:rPr>
                            <m:t>𝑃</m:t>
                          </m:r>
                        </m:e>
                      </m:acc>
                      <m:r>
                        <a:rPr lang="en-CA" sz="2000" i="1">
                          <a:latin typeface="Cambria Math" panose="02040503050406030204" pitchFamily="18" charset="0"/>
                        </a:rPr>
                        <m:t>=</m:t>
                      </m:r>
                      <m:acc>
                        <m:accPr>
                          <m:chr m:val="⃗"/>
                          <m:ctrlPr>
                            <a:rPr lang="en-CA" sz="2000" i="1">
                              <a:latin typeface="Cambria Math" panose="02040503050406030204" pitchFamily="18" charset="0"/>
                            </a:rPr>
                          </m:ctrlPr>
                        </m:accPr>
                        <m:e>
                          <m:r>
                            <a:rPr lang="en-CA" sz="2000" i="1">
                              <a:latin typeface="Cambria Math" panose="02040503050406030204" pitchFamily="18" charset="0"/>
                            </a:rPr>
                            <m:t>𝜔</m:t>
                          </m:r>
                        </m:e>
                      </m:acc>
                      <m:r>
                        <a:rPr lang="en-CA" sz="2000" i="1">
                          <a:latin typeface="Cambria Math" panose="02040503050406030204" pitchFamily="18" charset="0"/>
                        </a:rPr>
                        <m:t> × </m:t>
                      </m:r>
                      <m:acc>
                        <m:accPr>
                          <m:chr m:val="⃗"/>
                          <m:ctrlPr>
                            <a:rPr lang="en-CA" sz="2000" i="1">
                              <a:latin typeface="Cambria Math" panose="02040503050406030204" pitchFamily="18" charset="0"/>
                            </a:rPr>
                          </m:ctrlPr>
                        </m:accPr>
                        <m:e>
                          <m:sSub>
                            <m:sSubPr>
                              <m:ctrlPr>
                                <a:rPr lang="en-CA" sz="2000" i="1">
                                  <a:latin typeface="Cambria Math" panose="02040503050406030204" pitchFamily="18" charset="0"/>
                                </a:rPr>
                              </m:ctrlPr>
                            </m:sSubPr>
                            <m:e>
                              <m:r>
                                <a:rPr lang="en-CA" sz="2000" i="1">
                                  <a:latin typeface="Cambria Math" panose="02040503050406030204" pitchFamily="18" charset="0"/>
                                </a:rPr>
                                <m:t>𝑟</m:t>
                              </m:r>
                            </m:e>
                            <m:sub>
                              <m:r>
                                <a:rPr lang="en-CA" sz="2000" i="1">
                                  <a:latin typeface="Cambria Math" panose="02040503050406030204" pitchFamily="18" charset="0"/>
                                </a:rPr>
                                <m:t>𝑃</m:t>
                              </m:r>
                            </m:sub>
                          </m:sSub>
                        </m:e>
                      </m:acc>
                    </m:oMath>
                  </m:oMathPara>
                </a14:m>
                <a:endParaRPr lang="en-US" sz="2000" dirty="0"/>
              </a:p>
              <a:p>
                <a:pPr marL="0" indent="0" algn="ctr">
                  <a:buNone/>
                </a:pPr>
                <a:endParaRPr lang="en-US" sz="20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sz="2000" i="1">
                              <a:latin typeface="Cambria Math" panose="02040503050406030204" pitchFamily="18" charset="0"/>
                            </a:rPr>
                          </m:ctrlPr>
                        </m:accPr>
                        <m:e>
                          <m:sSub>
                            <m:sSubPr>
                              <m:ctrlPr>
                                <a:rPr lang="en-CA" sz="2000" i="1">
                                  <a:latin typeface="Cambria Math" panose="02040503050406030204" pitchFamily="18" charset="0"/>
                                </a:rPr>
                              </m:ctrlPr>
                            </m:sSubPr>
                            <m:e>
                              <m:r>
                                <a:rPr lang="en-CA" sz="2000" b="0" i="1">
                                  <a:latin typeface="Cambria Math" panose="02040503050406030204" pitchFamily="18" charset="0"/>
                                </a:rPr>
                                <m:t>𝑎</m:t>
                              </m:r>
                            </m:e>
                            <m:sub>
                              <m:r>
                                <a:rPr lang="en-CA" sz="2000" b="0" i="1">
                                  <a:latin typeface="Cambria Math" panose="02040503050406030204" pitchFamily="18" charset="0"/>
                                </a:rPr>
                                <m:t>𝑃</m:t>
                              </m:r>
                            </m:sub>
                          </m:sSub>
                        </m:e>
                      </m:acc>
                      <m:r>
                        <a:rPr lang="en-CA" sz="2000" b="0" i="1">
                          <a:latin typeface="Cambria Math" panose="02040503050406030204" pitchFamily="18" charset="0"/>
                        </a:rPr>
                        <m:t>=</m:t>
                      </m:r>
                      <m:acc>
                        <m:accPr>
                          <m:chr m:val="⃗"/>
                          <m:ctrlPr>
                            <a:rPr lang="en-CA" sz="2000" i="1">
                              <a:latin typeface="Cambria Math" panose="02040503050406030204" pitchFamily="18" charset="0"/>
                            </a:rPr>
                          </m:ctrlPr>
                        </m:accPr>
                        <m:e>
                          <m:r>
                            <a:rPr lang="en-CA" sz="2000" b="0" i="1">
                              <a:latin typeface="Cambria Math" panose="02040503050406030204" pitchFamily="18" charset="0"/>
                            </a:rPr>
                            <m:t>𝛼</m:t>
                          </m:r>
                        </m:e>
                      </m:acc>
                      <m:r>
                        <a:rPr lang="en-CA" sz="2000" b="0" i="1">
                          <a:latin typeface="Cambria Math" panose="02040503050406030204" pitchFamily="18" charset="0"/>
                        </a:rPr>
                        <m:t> × </m:t>
                      </m:r>
                      <m:acc>
                        <m:accPr>
                          <m:chr m:val="⃗"/>
                          <m:ctrlPr>
                            <a:rPr lang="en-CA" sz="2000" i="1">
                              <a:latin typeface="Cambria Math" panose="02040503050406030204" pitchFamily="18" charset="0"/>
                            </a:rPr>
                          </m:ctrlPr>
                        </m:accPr>
                        <m:e>
                          <m:sSub>
                            <m:sSubPr>
                              <m:ctrlPr>
                                <a:rPr lang="en-CA" sz="2000" i="1">
                                  <a:latin typeface="Cambria Math" panose="02040503050406030204" pitchFamily="18" charset="0"/>
                                </a:rPr>
                              </m:ctrlPr>
                            </m:sSubPr>
                            <m:e>
                              <m:r>
                                <a:rPr lang="en-CA" sz="2000" b="0" i="1">
                                  <a:latin typeface="Cambria Math" panose="02040503050406030204" pitchFamily="18" charset="0"/>
                                </a:rPr>
                                <m:t>𝑟</m:t>
                              </m:r>
                            </m:e>
                            <m:sub>
                              <m:r>
                                <a:rPr lang="en-CA" sz="2000" b="0" i="1">
                                  <a:latin typeface="Cambria Math" panose="02040503050406030204" pitchFamily="18" charset="0"/>
                                </a:rPr>
                                <m:t>𝑃</m:t>
                              </m:r>
                            </m:sub>
                          </m:sSub>
                        </m:e>
                      </m:acc>
                      <m:r>
                        <a:rPr lang="en-CA" sz="2000" b="0" i="1">
                          <a:latin typeface="Cambria Math" panose="02040503050406030204" pitchFamily="18" charset="0"/>
                        </a:rPr>
                        <m:t>−</m:t>
                      </m:r>
                      <m:sSup>
                        <m:sSupPr>
                          <m:ctrlPr>
                            <a:rPr lang="en-CA" sz="2000" i="1">
                              <a:latin typeface="Cambria Math" panose="02040503050406030204" pitchFamily="18" charset="0"/>
                            </a:rPr>
                          </m:ctrlPr>
                        </m:sSupPr>
                        <m:e>
                          <m:r>
                            <a:rPr lang="en-CA" sz="2000" b="0" i="1">
                              <a:latin typeface="Cambria Math" panose="02040503050406030204" pitchFamily="18" charset="0"/>
                            </a:rPr>
                            <m:t>𝜔</m:t>
                          </m:r>
                        </m:e>
                        <m:sup>
                          <m:r>
                            <a:rPr lang="en-CA" sz="2000" b="0" i="1">
                              <a:latin typeface="Cambria Math" panose="02040503050406030204" pitchFamily="18" charset="0"/>
                            </a:rPr>
                            <m:t>2</m:t>
                          </m:r>
                        </m:sup>
                      </m:sSup>
                      <m:r>
                        <a:rPr lang="en-CA" sz="2000" b="0" i="1">
                          <a:latin typeface="Cambria Math" panose="02040503050406030204" pitchFamily="18" charset="0"/>
                        </a:rPr>
                        <m:t> </m:t>
                      </m:r>
                      <m:acc>
                        <m:accPr>
                          <m:chr m:val="⃗"/>
                          <m:ctrlPr>
                            <a:rPr lang="en-CA" sz="2000" i="1">
                              <a:latin typeface="Cambria Math" panose="02040503050406030204" pitchFamily="18" charset="0"/>
                            </a:rPr>
                          </m:ctrlPr>
                        </m:accPr>
                        <m:e>
                          <m:sSub>
                            <m:sSubPr>
                              <m:ctrlPr>
                                <a:rPr lang="en-CA" sz="2000" i="1">
                                  <a:latin typeface="Cambria Math" panose="02040503050406030204" pitchFamily="18" charset="0"/>
                                </a:rPr>
                              </m:ctrlPr>
                            </m:sSubPr>
                            <m:e>
                              <m:r>
                                <a:rPr lang="en-CA" sz="2000" b="0" i="1">
                                  <a:latin typeface="Cambria Math" panose="02040503050406030204" pitchFamily="18" charset="0"/>
                                </a:rPr>
                                <m:t>𝑟</m:t>
                              </m:r>
                            </m:e>
                            <m:sub>
                              <m:r>
                                <a:rPr lang="en-CA" sz="2000" b="0" i="1">
                                  <a:latin typeface="Cambria Math" panose="02040503050406030204" pitchFamily="18" charset="0"/>
                                </a:rPr>
                                <m:t>𝑃</m:t>
                              </m:r>
                            </m:sub>
                          </m:sSub>
                        </m:e>
                      </m:acc>
                    </m:oMath>
                  </m:oMathPara>
                </a14:m>
                <a:endParaRPr lang="en-US" sz="2400" dirty="0"/>
              </a:p>
            </p:txBody>
          </p:sp>
        </mc:Choice>
        <mc:Fallback xmlns="">
          <p:sp>
            <p:nvSpPr>
              <p:cNvPr id="43" name="Content Placeholder 2">
                <a:extLst>
                  <a:ext uri="{FF2B5EF4-FFF2-40B4-BE49-F238E27FC236}">
                    <a16:creationId xmlns:a16="http://schemas.microsoft.com/office/drawing/2014/main" id="{8CC7D6AB-86A8-6548-A6FA-A8315DF2157E}"/>
                  </a:ext>
                </a:extLst>
              </p:cNvPr>
              <p:cNvSpPr txBox="1">
                <a:spLocks noRot="1" noChangeAspect="1" noMove="1" noResize="1" noEditPoints="1" noAdjustHandles="1" noChangeArrowheads="1" noChangeShapeType="1" noTextEdit="1"/>
              </p:cNvSpPr>
              <p:nvPr/>
            </p:nvSpPr>
            <p:spPr>
              <a:xfrm>
                <a:off x="459334" y="4358584"/>
                <a:ext cx="4427406" cy="2245237"/>
              </a:xfrm>
              <a:prstGeom prst="rect">
                <a:avLst/>
              </a:prstGeom>
              <a:blipFill>
                <a:blip r:embed="rId16"/>
                <a:stretch>
                  <a:fillRect l="-1433" t="-1695"/>
                </a:stretch>
              </a:blipFill>
            </p:spPr>
            <p:txBody>
              <a:bodyPr/>
              <a:lstStyle/>
              <a:p>
                <a:r>
                  <a:rPr lang="en-US">
                    <a:noFill/>
                  </a:rPr>
                  <a:t> </a:t>
                </a:r>
              </a:p>
            </p:txBody>
          </p:sp>
        </mc:Fallback>
      </mc:AlternateContent>
    </p:spTree>
    <p:extLst>
      <p:ext uri="{BB962C8B-B14F-4D97-AF65-F5344CB8AC3E}">
        <p14:creationId xmlns:p14="http://schemas.microsoft.com/office/powerpoint/2010/main" val="294774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a:t>Rolling Without Slipping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199"/>
                <a:ext cx="4876800" cy="4475163"/>
              </a:xfrm>
            </p:spPr>
            <p:txBody>
              <a:bodyPr>
                <a:normAutofit fontScale="70000" lnSpcReduction="20000"/>
              </a:bodyPr>
              <a:lstStyle/>
              <a:p>
                <a:r>
                  <a:rPr lang="en-US" dirty="0"/>
                  <a:t>Though it isn’t fixed axis rotation, we can also extrapolate out a little bit to discuss instances where we have a wheel that is rolling along a surface without slipping.</a:t>
                </a:r>
              </a:p>
              <a:p>
                <a:r>
                  <a:rPr lang="en-US" dirty="0"/>
                  <a:t>With fixed axis rotation (imagine a car spinning its wheels while lifted off the ground), the velocity of point P would be the following… </a:t>
                </a:r>
              </a:p>
              <a:p>
                <a:pPr marL="0" indent="0">
                  <a:buNone/>
                </a:pPr>
                <a14:m>
                  <m:oMathPara xmlns:m="http://schemas.openxmlformats.org/officeDocument/2006/math">
                    <m:oMathParaPr>
                      <m:jc m:val="centerGroup"/>
                    </m:oMathParaPr>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𝑣</m:t>
                          </m:r>
                          <m:r>
                            <a:rPr lang="en-CA" i="1" baseline="-25000">
                              <a:latin typeface="Cambria Math" panose="02040503050406030204" pitchFamily="18" charset="0"/>
                            </a:rPr>
                            <m:t>𝑃</m:t>
                          </m:r>
                        </m:e>
                      </m:acc>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𝜔</m:t>
                          </m:r>
                        </m:e>
                      </m:acc>
                      <m:r>
                        <a:rPr lang="en-CA" i="1">
                          <a:latin typeface="Cambria Math" panose="02040503050406030204" pitchFamily="18" charset="0"/>
                        </a:rPr>
                        <m:t> × </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𝐶</m:t>
                              </m:r>
                            </m:sub>
                          </m:sSub>
                        </m:e>
                      </m:acc>
                      <m:r>
                        <a:rPr lang="en-CA" b="0" i="1" smtClean="0">
                          <a:latin typeface="Cambria Math" panose="02040503050406030204" pitchFamily="18" charset="0"/>
                        </a:rPr>
                        <m:t>=</m:t>
                      </m:r>
                      <m:r>
                        <a:rPr lang="en-CA" b="0" i="1" smtClean="0">
                          <a:latin typeface="Cambria Math" panose="02040503050406030204" pitchFamily="18" charset="0"/>
                        </a:rPr>
                        <m:t>𝜔</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𝐶</m:t>
                          </m:r>
                        </m:sub>
                      </m:sSub>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𝑖</m:t>
                          </m:r>
                        </m:e>
                      </m:acc>
                    </m:oMath>
                  </m:oMathPara>
                </a14:m>
                <a:endParaRPr lang="en-US" dirty="0">
                  <a:ea typeface="Cambria Math" panose="02040503050406030204" pitchFamily="18" charset="0"/>
                </a:endParaRPr>
              </a:p>
              <a:p>
                <a:r>
                  <a:rPr lang="en-US" dirty="0"/>
                  <a:t>The acceleration point p would be equal to…</a:t>
                </a:r>
                <a:endParaRPr lang="en-US" dirty="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b="0" i="1">
                                  <a:latin typeface="Cambria Math" panose="02040503050406030204" pitchFamily="18" charset="0"/>
                                </a:rPr>
                                <m:t>𝑎</m:t>
                              </m:r>
                            </m:e>
                            <m:sub>
                              <m:r>
                                <a:rPr lang="en-CA" b="0" i="1">
                                  <a:latin typeface="Cambria Math" panose="02040503050406030204" pitchFamily="18" charset="0"/>
                                </a:rPr>
                                <m:t>𝑃</m:t>
                              </m:r>
                            </m:sub>
                          </m:sSub>
                        </m:e>
                      </m:acc>
                      <m:r>
                        <a:rPr lang="en-CA" b="0" i="1">
                          <a:latin typeface="Cambria Math" panose="02040503050406030204" pitchFamily="18" charset="0"/>
                        </a:rPr>
                        <m:t>=</m:t>
                      </m:r>
                      <m:acc>
                        <m:accPr>
                          <m:chr m:val="⃗"/>
                          <m:ctrlPr>
                            <a:rPr lang="en-CA" i="1" smtClean="0">
                              <a:latin typeface="Cambria Math" panose="02040503050406030204" pitchFamily="18" charset="0"/>
                            </a:rPr>
                          </m:ctrlPr>
                        </m:accPr>
                        <m:e>
                          <m:r>
                            <a:rPr lang="en-CA" b="0" i="1">
                              <a:latin typeface="Cambria Math" panose="02040503050406030204" pitchFamily="18" charset="0"/>
                            </a:rPr>
                            <m:t>𝛼</m:t>
                          </m:r>
                        </m:e>
                      </m:acc>
                      <m:r>
                        <a:rPr lang="en-CA" b="0" i="1">
                          <a:latin typeface="Cambria Math" panose="02040503050406030204" pitchFamily="18" charset="0"/>
                        </a:rPr>
                        <m:t> × </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b="0" i="1">
                                  <a:latin typeface="Cambria Math" panose="02040503050406030204" pitchFamily="18" charset="0"/>
                                </a:rPr>
                                <m:t>𝑟</m:t>
                              </m:r>
                            </m:e>
                            <m:sub>
                              <m:r>
                                <a:rPr lang="en-CA" b="0" i="1">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𝐶</m:t>
                              </m:r>
                            </m:sub>
                          </m:sSub>
                        </m:e>
                      </m:acc>
                      <m:r>
                        <a:rPr lang="en-CA" b="0" i="1">
                          <a:latin typeface="Cambria Math" panose="02040503050406030204" pitchFamily="18" charset="0"/>
                        </a:rPr>
                        <m:t>−</m:t>
                      </m:r>
                      <m:sSup>
                        <m:sSupPr>
                          <m:ctrlPr>
                            <a:rPr lang="en-CA" i="1">
                              <a:latin typeface="Cambria Math" panose="02040503050406030204" pitchFamily="18" charset="0"/>
                            </a:rPr>
                          </m:ctrlPr>
                        </m:sSupPr>
                        <m:e>
                          <m:r>
                            <a:rPr lang="en-CA" b="0" i="1">
                              <a:latin typeface="Cambria Math" panose="02040503050406030204" pitchFamily="18" charset="0"/>
                            </a:rPr>
                            <m:t>𝜔</m:t>
                          </m:r>
                        </m:e>
                        <m:sup>
                          <m:r>
                            <a:rPr lang="en-CA" b="0" i="1">
                              <a:latin typeface="Cambria Math" panose="02040503050406030204" pitchFamily="18" charset="0"/>
                            </a:rPr>
                            <m:t>2</m:t>
                          </m:r>
                        </m:sup>
                      </m:sSup>
                      <m:r>
                        <a:rPr lang="en-CA" b="0" i="1">
                          <a:latin typeface="Cambria Math" panose="02040503050406030204" pitchFamily="18" charset="0"/>
                        </a:rPr>
                        <m:t> </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b="0" i="1">
                                  <a:latin typeface="Cambria Math" panose="02040503050406030204" pitchFamily="18" charset="0"/>
                                </a:rPr>
                                <m:t>𝑟</m:t>
                              </m:r>
                            </m:e>
                            <m:sub>
                              <m:r>
                                <a:rPr lang="en-CA" b="0" i="1">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𝐶</m:t>
                              </m:r>
                            </m:sub>
                          </m:sSub>
                        </m:e>
                      </m:acc>
                      <m:r>
                        <a:rPr lang="en-CA" b="0" i="1" smtClean="0">
                          <a:latin typeface="Cambria Math" panose="02040503050406030204" pitchFamily="18" charset="0"/>
                        </a:rPr>
                        <m:t>=</m:t>
                      </m:r>
                      <m:r>
                        <a:rPr lang="en-CA" b="0" i="1" smtClean="0">
                          <a:latin typeface="Cambria Math" panose="02040503050406030204" pitchFamily="18" charset="0"/>
                        </a:rPr>
                        <m:t>𝛼</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𝐶</m:t>
                          </m:r>
                        </m:sub>
                      </m:sSub>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𝑖</m:t>
                          </m:r>
                        </m:e>
                      </m:acc>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𝜔</m:t>
                          </m:r>
                        </m:e>
                        <m:sup>
                          <m:r>
                            <a:rPr lang="en-CA" b="0" i="1" smtClean="0">
                              <a:latin typeface="Cambria Math" panose="02040503050406030204" pitchFamily="18" charset="0"/>
                            </a:rPr>
                            <m:t>2</m:t>
                          </m:r>
                        </m:sup>
                      </m:sSup>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𝐶</m:t>
                          </m:r>
                        </m:sub>
                      </m:sSub>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𝑗</m:t>
                          </m:r>
                        </m:e>
                      </m:acc>
                    </m:oMath>
                  </m:oMathPara>
                </a14:m>
                <a:endParaRPr lang="en-US" dirty="0">
                  <a:ea typeface="Cambria Math" panose="020405030504060302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199"/>
                <a:ext cx="4876800" cy="4475163"/>
              </a:xfrm>
              <a:blipFill>
                <a:blip r:embed="rId2"/>
                <a:stretch>
                  <a:fillRect l="-1558" t="-1977" r="-15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29262FE-7F58-4A1E-8AF3-5A510A86DEBD}" type="slidenum">
              <a:rPr lang="en-US" smtClean="0"/>
              <a:t>11</a:t>
            </a:fld>
            <a:endParaRPr lang="en-US" dirty="0"/>
          </a:p>
        </p:txBody>
      </p:sp>
      <p:grpSp>
        <p:nvGrpSpPr>
          <p:cNvPr id="18" name="Group 17">
            <a:extLst>
              <a:ext uri="{FF2B5EF4-FFF2-40B4-BE49-F238E27FC236}">
                <a16:creationId xmlns:a16="http://schemas.microsoft.com/office/drawing/2014/main" id="{6BF54B2A-8C8C-4A8E-878F-9CF852494E07}"/>
              </a:ext>
            </a:extLst>
          </p:cNvPr>
          <p:cNvGrpSpPr/>
          <p:nvPr/>
        </p:nvGrpSpPr>
        <p:grpSpPr>
          <a:xfrm>
            <a:off x="5791199" y="1575417"/>
            <a:ext cx="2823525" cy="3903741"/>
            <a:chOff x="5791199" y="1575417"/>
            <a:chExt cx="2823525" cy="3903741"/>
          </a:xfrm>
        </p:grpSpPr>
        <p:pic>
          <p:nvPicPr>
            <p:cNvPr id="1026" name="Picture 2" descr="Image result for wheel clipart">
              <a:extLst>
                <a:ext uri="{FF2B5EF4-FFF2-40B4-BE49-F238E27FC236}">
                  <a16:creationId xmlns:a16="http://schemas.microsoft.com/office/drawing/2014/main" id="{F9F99948-677F-4A38-876C-D5722A5D7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99" y="2402474"/>
              <a:ext cx="2707823" cy="2707823"/>
            </a:xfrm>
            <a:prstGeom prst="rect">
              <a:avLst/>
            </a:prstGeom>
            <a:noFill/>
            <a:extLst>
              <a:ext uri="{909E8E84-426E-40DD-AFC4-6F175D3DCCD1}">
                <a14:hiddenFill xmlns:a14="http://schemas.microsoft.com/office/drawing/2010/main">
                  <a:solidFill>
                    <a:srgbClr val="FFFFFF"/>
                  </a:solidFill>
                </a14:hiddenFill>
              </a:ext>
            </a:extLst>
          </p:spPr>
        </p:pic>
        <p:sp>
          <p:nvSpPr>
            <p:cNvPr id="14" name="Arc 13"/>
            <p:cNvSpPr/>
            <p:nvPr/>
          </p:nvSpPr>
          <p:spPr>
            <a:xfrm>
              <a:off x="5791199" y="2041070"/>
              <a:ext cx="2823525" cy="2253344"/>
            </a:xfrm>
            <a:prstGeom prst="arc">
              <a:avLst>
                <a:gd name="adj1" fmla="val 12839167"/>
                <a:gd name="adj2" fmla="val 19631102"/>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p:cNvSpPr/>
                <p:nvPr/>
              </p:nvSpPr>
              <p:spPr>
                <a:xfrm>
                  <a:off x="7000854" y="1575417"/>
                  <a:ext cx="635110" cy="369332"/>
                </a:xfrm>
                <a:prstGeom prst="rect">
                  <a:avLst/>
                </a:prstGeom>
              </p:spPr>
              <p:txBody>
                <a:bodyPr wrap="none">
                  <a:spAutoFit/>
                </a:bodyPr>
                <a:lstStyle/>
                <a:p>
                  <a14:m>
                    <m:oMath xmlns:m="http://schemas.openxmlformats.org/officeDocument/2006/math">
                      <m:acc>
                        <m:accPr>
                          <m:chr m:val="⃗"/>
                          <m:ctrlPr>
                            <a:rPr lang="en-CA" b="1" i="1" smtClean="0">
                              <a:solidFill>
                                <a:schemeClr val="accent1"/>
                              </a:solidFill>
                              <a:latin typeface="Cambria Math" panose="02040503050406030204" pitchFamily="18" charset="0"/>
                              <a:ea typeface="Cambria Math" panose="02040503050406030204" pitchFamily="18" charset="0"/>
                            </a:rPr>
                          </m:ctrlPr>
                        </m:accPr>
                        <m:e>
                          <m:r>
                            <a:rPr lang="en-US" b="1" i="1" smtClean="0">
                              <a:solidFill>
                                <a:schemeClr val="accent1"/>
                              </a:solidFill>
                              <a:latin typeface="Cambria Math" panose="02040503050406030204" pitchFamily="18" charset="0"/>
                              <a:ea typeface="Cambria Math" panose="02040503050406030204" pitchFamily="18" charset="0"/>
                            </a:rPr>
                            <m:t>𝝎</m:t>
                          </m:r>
                        </m:e>
                      </m:acc>
                    </m:oMath>
                  </a14:m>
                  <a:r>
                    <a:rPr lang="en-US" dirty="0"/>
                    <a:t>, </a:t>
                  </a:r>
                  <a14:m>
                    <m:oMath xmlns:m="http://schemas.openxmlformats.org/officeDocument/2006/math">
                      <m:acc>
                        <m:accPr>
                          <m:chr m:val="⃗"/>
                          <m:ctrlPr>
                            <a:rPr lang="en-CA" b="1" i="1">
                              <a:solidFill>
                                <a:schemeClr val="accent1"/>
                              </a:solidFill>
                              <a:latin typeface="Cambria Math" panose="02040503050406030204" pitchFamily="18" charset="0"/>
                              <a:ea typeface="Cambria Math"/>
                            </a:rPr>
                          </m:ctrlPr>
                        </m:accPr>
                        <m:e>
                          <m:r>
                            <a:rPr lang="en-CA" b="1" i="1">
                              <a:solidFill>
                                <a:schemeClr val="accent1"/>
                              </a:solidFill>
                              <a:latin typeface="Cambria Math" panose="02040503050406030204" pitchFamily="18" charset="0"/>
                              <a:ea typeface="Cambria Math"/>
                            </a:rPr>
                            <m:t>𝜶</m:t>
                          </m:r>
                        </m:e>
                      </m:acc>
                    </m:oMath>
                  </a14:m>
                  <a:endParaRPr lang="en-US" b="1" dirty="0"/>
                </a:p>
              </p:txBody>
            </p:sp>
          </mc:Choice>
          <mc:Fallback xmlns="">
            <p:sp>
              <p:nvSpPr>
                <p:cNvPr id="15" name="Rectangle 14"/>
                <p:cNvSpPr>
                  <a:spLocks noRot="1" noChangeAspect="1" noMove="1" noResize="1" noEditPoints="1" noAdjustHandles="1" noChangeArrowheads="1" noChangeShapeType="1" noTextEdit="1"/>
                </p:cNvSpPr>
                <p:nvPr/>
              </p:nvSpPr>
              <p:spPr>
                <a:xfrm>
                  <a:off x="7000854" y="1575417"/>
                  <a:ext cx="635110" cy="369332"/>
                </a:xfrm>
                <a:prstGeom prst="rect">
                  <a:avLst/>
                </a:prstGeom>
                <a:blipFill>
                  <a:blip r:embed="rId4"/>
                  <a:stretch>
                    <a:fillRect t="-6452" b="-2258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6B79462E-0504-49D2-A632-2B0D883E405B}"/>
                </a:ext>
              </a:extLst>
            </p:cNvPr>
            <p:cNvSpPr/>
            <p:nvPr/>
          </p:nvSpPr>
          <p:spPr>
            <a:xfrm>
              <a:off x="7053670" y="3664945"/>
              <a:ext cx="182880" cy="182880"/>
            </a:xfrm>
            <a:prstGeom prst="ellipse">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05BF3A-0D1E-4C9E-B620-1C7F285622FB}"/>
                </a:ext>
              </a:extLst>
            </p:cNvPr>
            <p:cNvSpPr/>
            <p:nvPr/>
          </p:nvSpPr>
          <p:spPr>
            <a:xfrm>
              <a:off x="7124311" y="5015291"/>
              <a:ext cx="182880" cy="182880"/>
            </a:xfrm>
            <a:prstGeom prst="ellipse">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FED1BB7-3A47-4C7B-B026-4B688851C106}"/>
                    </a:ext>
                  </a:extLst>
                </p:cNvPr>
                <p:cNvSpPr/>
                <p:nvPr/>
              </p:nvSpPr>
              <p:spPr>
                <a:xfrm>
                  <a:off x="6759234" y="5109826"/>
                  <a:ext cx="385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𝑃</m:t>
                        </m:r>
                      </m:oMath>
                    </m:oMathPara>
                  </a14:m>
                  <a:endParaRPr lang="en-US" dirty="0">
                    <a:solidFill>
                      <a:schemeClr val="accent1"/>
                    </a:solidFill>
                  </a:endParaRPr>
                </a:p>
              </p:txBody>
            </p:sp>
          </mc:Choice>
          <mc:Fallback xmlns="">
            <p:sp>
              <p:nvSpPr>
                <p:cNvPr id="22" name="Rectangle 21">
                  <a:extLst>
                    <a:ext uri="{FF2B5EF4-FFF2-40B4-BE49-F238E27FC236}">
                      <a16:creationId xmlns:a16="http://schemas.microsoft.com/office/drawing/2014/main" id="{6FED1BB7-3A47-4C7B-B026-4B688851C106}"/>
                    </a:ext>
                  </a:extLst>
                </p:cNvPr>
                <p:cNvSpPr>
                  <a:spLocks noRot="1" noChangeAspect="1" noMove="1" noResize="1" noEditPoints="1" noAdjustHandles="1" noChangeArrowheads="1" noChangeShapeType="1" noTextEdit="1"/>
                </p:cNvSpPr>
                <p:nvPr/>
              </p:nvSpPr>
              <p:spPr>
                <a:xfrm>
                  <a:off x="6759234" y="5109826"/>
                  <a:ext cx="385875" cy="36933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C203147-DFB9-4D42-83B2-7F5820AD9FEB}"/>
                  </a:ext>
                </a:extLst>
              </p:cNvPr>
              <p:cNvSpPr/>
              <p:nvPr/>
            </p:nvSpPr>
            <p:spPr>
              <a:xfrm>
                <a:off x="6747827" y="3571875"/>
                <a:ext cx="272098" cy="369332"/>
              </a:xfrm>
              <a:prstGeom prst="rect">
                <a:avLst/>
              </a:prstGeom>
              <a:solidFill>
                <a:srgbClr val="FFFFFF"/>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𝐶</m:t>
                      </m:r>
                    </m:oMath>
                  </m:oMathPara>
                </a14:m>
                <a:endParaRPr lang="en-US" dirty="0">
                  <a:solidFill>
                    <a:schemeClr val="accent1"/>
                  </a:solidFill>
                </a:endParaRPr>
              </a:p>
            </p:txBody>
          </p:sp>
        </mc:Choice>
        <mc:Fallback xmlns="">
          <p:sp>
            <p:nvSpPr>
              <p:cNvPr id="16" name="Rectangle 15">
                <a:extLst>
                  <a:ext uri="{FF2B5EF4-FFF2-40B4-BE49-F238E27FC236}">
                    <a16:creationId xmlns:a16="http://schemas.microsoft.com/office/drawing/2014/main" id="{CC203147-DFB9-4D42-83B2-7F5820AD9FEB}"/>
                  </a:ext>
                </a:extLst>
              </p:cNvPr>
              <p:cNvSpPr>
                <a:spLocks noRot="1" noChangeAspect="1" noMove="1" noResize="1" noEditPoints="1" noAdjustHandles="1" noChangeArrowheads="1" noChangeShapeType="1" noTextEdit="1"/>
              </p:cNvSpPr>
              <p:nvPr/>
            </p:nvSpPr>
            <p:spPr>
              <a:xfrm>
                <a:off x="6747827" y="3571875"/>
                <a:ext cx="272098" cy="369332"/>
              </a:xfrm>
              <a:prstGeom prst="rect">
                <a:avLst/>
              </a:prstGeom>
              <a:blipFill>
                <a:blip r:embed="rId8"/>
                <a:stretch>
                  <a:fillRect r="-1333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AD39F85-20D4-4C41-B3FD-C7F30E57717D}"/>
              </a:ext>
            </a:extLst>
          </p:cNvPr>
          <p:cNvCxnSpPr/>
          <p:nvPr/>
        </p:nvCxnSpPr>
        <p:spPr>
          <a:xfrm flipV="1">
            <a:off x="7856837" y="659004"/>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5B0E25C-3366-474B-8B0B-E181AFD9B975}"/>
              </a:ext>
            </a:extLst>
          </p:cNvPr>
          <p:cNvCxnSpPr>
            <a:cxnSpLocks/>
          </p:cNvCxnSpPr>
          <p:nvPr/>
        </p:nvCxnSpPr>
        <p:spPr>
          <a:xfrm rot="5400000" flipV="1">
            <a:off x="8324197" y="1126364"/>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8A3ECA-AC2A-2645-99E7-7917AF2606F7}"/>
                  </a:ext>
                </a:extLst>
              </p:cNvPr>
              <p:cNvSpPr txBox="1"/>
              <p:nvPr/>
            </p:nvSpPr>
            <p:spPr>
              <a:xfrm>
                <a:off x="8661461" y="138685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US" dirty="0"/>
              </a:p>
            </p:txBody>
          </p:sp>
        </mc:Choice>
        <mc:Fallback xmlns="">
          <p:sp>
            <p:nvSpPr>
              <p:cNvPr id="24" name="TextBox 23">
                <a:extLst>
                  <a:ext uri="{FF2B5EF4-FFF2-40B4-BE49-F238E27FC236}">
                    <a16:creationId xmlns:a16="http://schemas.microsoft.com/office/drawing/2014/main" id="{BE8A3ECA-AC2A-2645-99E7-7917AF2606F7}"/>
                  </a:ext>
                </a:extLst>
              </p:cNvPr>
              <p:cNvSpPr txBox="1">
                <a:spLocks noRot="1" noChangeAspect="1" noMove="1" noResize="1" noEditPoints="1" noAdjustHandles="1" noChangeArrowheads="1" noChangeShapeType="1" noTextEdit="1"/>
              </p:cNvSpPr>
              <p:nvPr/>
            </p:nvSpPr>
            <p:spPr>
              <a:xfrm>
                <a:off x="8661461" y="1386859"/>
                <a:ext cx="4572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3A7B788-9F4E-E54B-9E6A-9277D430B3BE}"/>
                  </a:ext>
                </a:extLst>
              </p:cNvPr>
              <p:cNvSpPr txBox="1"/>
              <p:nvPr/>
            </p:nvSpPr>
            <p:spPr>
              <a:xfrm>
                <a:off x="7611672" y="289673"/>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oMath>
                  </m:oMathPara>
                </a14:m>
                <a:endParaRPr lang="en-US" dirty="0"/>
              </a:p>
            </p:txBody>
          </p:sp>
        </mc:Choice>
        <mc:Fallback xmlns="">
          <p:sp>
            <p:nvSpPr>
              <p:cNvPr id="25" name="TextBox 24">
                <a:extLst>
                  <a:ext uri="{FF2B5EF4-FFF2-40B4-BE49-F238E27FC236}">
                    <a16:creationId xmlns:a16="http://schemas.microsoft.com/office/drawing/2014/main" id="{B3A7B788-9F4E-E54B-9E6A-9277D430B3BE}"/>
                  </a:ext>
                </a:extLst>
              </p:cNvPr>
              <p:cNvSpPr txBox="1">
                <a:spLocks noRot="1" noChangeAspect="1" noMove="1" noResize="1" noEditPoints="1" noAdjustHandles="1" noChangeArrowheads="1" noChangeShapeType="1" noTextEdit="1"/>
              </p:cNvSpPr>
              <p:nvPr/>
            </p:nvSpPr>
            <p:spPr>
              <a:xfrm>
                <a:off x="7611672" y="289673"/>
                <a:ext cx="457200" cy="369332"/>
              </a:xfrm>
              <a:prstGeom prst="rect">
                <a:avLst/>
              </a:prstGeom>
              <a:blipFill>
                <a:blip r:embed="rId10"/>
                <a:stretch>
                  <a:fillRect b="-10345"/>
                </a:stretch>
              </a:blipFill>
            </p:spPr>
            <p:txBody>
              <a:bodyPr/>
              <a:lstStyle/>
              <a:p>
                <a:r>
                  <a:rPr lang="en-US">
                    <a:noFill/>
                  </a:rPr>
                  <a:t> </a:t>
                </a:r>
              </a:p>
            </p:txBody>
          </p:sp>
        </mc:Fallback>
      </mc:AlternateContent>
    </p:spTree>
    <p:extLst>
      <p:ext uri="{BB962C8B-B14F-4D97-AF65-F5344CB8AC3E}">
        <p14:creationId xmlns:p14="http://schemas.microsoft.com/office/powerpoint/2010/main" val="255885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a:t>Rolling Without Slipping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876800" cy="4756150"/>
              </a:xfrm>
            </p:spPr>
            <p:txBody>
              <a:bodyPr>
                <a:normAutofit fontScale="70000" lnSpcReduction="20000"/>
              </a:bodyPr>
              <a:lstStyle/>
              <a:p>
                <a:r>
                  <a:rPr lang="en-US" dirty="0"/>
                  <a:t>Point P isn’t moving though, because it’s rolling without slipping, and the ground isn’t moving.</a:t>
                </a:r>
              </a:p>
              <a:p>
                <a:r>
                  <a:rPr lang="en-US" dirty="0"/>
                  <a:t>Instead, point P will be stationary and the center of the wheel will be moving in the opposite direction.</a:t>
                </a:r>
              </a:p>
              <a:p>
                <a:pPr marL="0" indent="0">
                  <a:buNone/>
                </a:pPr>
                <a14:m>
                  <m:oMathPara xmlns:m="http://schemas.openxmlformats.org/officeDocument/2006/math">
                    <m:oMathParaPr>
                      <m:jc m:val="centerGroup"/>
                    </m:oMathParaPr>
                    <m:oMath xmlns:m="http://schemas.openxmlformats.org/officeDocument/2006/math">
                      <m:acc>
                        <m:accPr>
                          <m:chr m:val="⃗"/>
                          <m:ctrlPr>
                            <a:rPr lang="en-CA" i="1">
                              <a:latin typeface="Cambria Math" panose="02040503050406030204" pitchFamily="18" charset="0"/>
                            </a:rPr>
                          </m:ctrlPr>
                        </m:accPr>
                        <m:e>
                          <m:sSub>
                            <m:sSubPr>
                              <m:ctrlPr>
                                <a:rPr lang="en-CA" b="0" i="1" smtClean="0">
                                  <a:latin typeface="Cambria Math" panose="02040503050406030204" pitchFamily="18" charset="0"/>
                                </a:rPr>
                              </m:ctrlPr>
                            </m:sSubPr>
                            <m:e>
                              <m:r>
                                <a:rPr lang="en-CA" i="1">
                                  <a:latin typeface="Cambria Math" panose="02040503050406030204" pitchFamily="18" charset="0"/>
                                </a:rPr>
                                <m:t>𝑣</m:t>
                              </m:r>
                            </m:e>
                            <m:sub>
                              <m:r>
                                <a:rPr lang="en-CA" b="0" i="1" smtClean="0">
                                  <a:latin typeface="Cambria Math" panose="02040503050406030204" pitchFamily="18" charset="0"/>
                                </a:rPr>
                                <m:t>𝐶</m:t>
                              </m:r>
                            </m:sub>
                          </m:sSub>
                        </m:e>
                      </m:acc>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𝜔</m:t>
                          </m:r>
                        </m:e>
                      </m:acc>
                      <m:r>
                        <a:rPr lang="en-CA" i="1">
                          <a:latin typeface="Cambria Math" panose="02040503050406030204" pitchFamily="18" charset="0"/>
                        </a:rPr>
                        <m:t> × </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b="0" i="1" smtClean="0">
                                  <a:latin typeface="Cambria Math" panose="02040503050406030204" pitchFamily="18" charset="0"/>
                                </a:rPr>
                                <m:t>𝐶</m:t>
                              </m:r>
                              <m:r>
                                <a:rPr lang="en-CA" i="1">
                                  <a:latin typeface="Cambria Math" panose="02040503050406030204" pitchFamily="18" charset="0"/>
                                </a:rPr>
                                <m:t>/</m:t>
                              </m:r>
                              <m:r>
                                <a:rPr lang="en-CA" b="0" i="1" smtClean="0">
                                  <a:latin typeface="Cambria Math" panose="02040503050406030204" pitchFamily="18" charset="0"/>
                                </a:rPr>
                                <m:t>𝑃</m:t>
                              </m:r>
                            </m:sub>
                          </m:sSub>
                        </m:e>
                      </m:acc>
                      <m:r>
                        <a:rPr lang="en-CA" i="1">
                          <a:latin typeface="Cambria Math" panose="02040503050406030204" pitchFamily="18" charset="0"/>
                        </a:rPr>
                        <m:t>=</m:t>
                      </m:r>
                      <m:r>
                        <a:rPr lang="en-CA" b="0" i="1" smtClean="0">
                          <a:latin typeface="Cambria Math" panose="02040503050406030204" pitchFamily="18" charset="0"/>
                        </a:rPr>
                        <m:t>−</m:t>
                      </m:r>
                      <m:r>
                        <a:rPr lang="en-CA" i="1">
                          <a:latin typeface="Cambria Math" panose="02040503050406030204" pitchFamily="18" charset="0"/>
                        </a:rPr>
                        <m:t>𝜔</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b="0" i="1" smtClean="0">
                              <a:latin typeface="Cambria Math" panose="02040503050406030204" pitchFamily="18" charset="0"/>
                            </a:rPr>
                            <m:t>𝐶</m:t>
                          </m:r>
                          <m:r>
                            <a:rPr lang="en-CA" i="1">
                              <a:latin typeface="Cambria Math" panose="02040503050406030204" pitchFamily="18" charset="0"/>
                            </a:rPr>
                            <m:t>/</m:t>
                          </m:r>
                          <m:r>
                            <a:rPr lang="en-CA" b="0" i="1" smtClean="0">
                              <a:latin typeface="Cambria Math" panose="02040503050406030204" pitchFamily="18" charset="0"/>
                            </a:rPr>
                            <m:t>𝑃</m:t>
                          </m:r>
                        </m:sub>
                      </m:sSub>
                      <m:acc>
                        <m:accPr>
                          <m:chr m:val="̂"/>
                          <m:ctrlPr>
                            <a:rPr lang="en-CA" i="1">
                              <a:latin typeface="Cambria Math" panose="02040503050406030204" pitchFamily="18" charset="0"/>
                            </a:rPr>
                          </m:ctrlPr>
                        </m:accPr>
                        <m:e>
                          <m:r>
                            <a:rPr lang="en-CA" i="1">
                              <a:latin typeface="Cambria Math" panose="02040503050406030204" pitchFamily="18" charset="0"/>
                            </a:rPr>
                            <m:t>𝑖</m:t>
                          </m:r>
                        </m:e>
                      </m:acc>
                    </m:oMath>
                  </m:oMathPara>
                </a14:m>
                <a:endParaRPr lang="en-US" dirty="0">
                  <a:ea typeface="Cambria Math" panose="02040503050406030204" pitchFamily="18" charset="0"/>
                </a:endParaRPr>
              </a:p>
              <a:p>
                <a:r>
                  <a:rPr lang="en-US" dirty="0">
                    <a:ea typeface="Cambria Math" panose="02040503050406030204" pitchFamily="18" charset="0"/>
                  </a:rPr>
                  <a:t>For the acceleration, point P is actually accelerating in the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𝑗</m:t>
                        </m:r>
                      </m:e>
                    </m:acc>
                  </m:oMath>
                </a14:m>
                <a:r>
                  <a:rPr lang="en-US" dirty="0">
                    <a:ea typeface="Cambria Math" panose="02040503050406030204" pitchFamily="18" charset="0"/>
                  </a:rPr>
                  <a:t> direction, but it isn’t accelerating in the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𝑖</m:t>
                        </m:r>
                      </m:e>
                    </m:acc>
                  </m:oMath>
                </a14:m>
                <a:r>
                  <a:rPr lang="en-US" dirty="0">
                    <a:ea typeface="Cambria Math" panose="02040503050406030204" pitchFamily="18" charset="0"/>
                  </a:rPr>
                  <a:t> direction. Instead the center of the wheel will accelerate in the opposite direction </a:t>
                </a:r>
              </a:p>
              <a:p>
                <a:pPr marL="0" indent="0">
                  <a:buNone/>
                </a:pPr>
                <a14:m>
                  <m:oMathPara xmlns:m="http://schemas.openxmlformats.org/officeDocument/2006/math">
                    <m:oMathParaPr>
                      <m:jc m:val="centerGroup"/>
                    </m:oMathParaPr>
                    <m:oMath xmlns:m="http://schemas.openxmlformats.org/officeDocument/2006/math">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b="0" i="1" smtClean="0">
                                  <a:latin typeface="Cambria Math" panose="02040503050406030204" pitchFamily="18" charset="0"/>
                                </a:rPr>
                                <m:t>𝐶</m:t>
                              </m:r>
                            </m:sub>
                          </m:sSub>
                        </m:e>
                      </m:acc>
                      <m:r>
                        <a:rPr lang="en-CA" i="1">
                          <a:latin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𝛼</m:t>
                          </m:r>
                        </m:e>
                      </m:acc>
                      <m:r>
                        <a:rPr lang="en-CA" i="1">
                          <a:latin typeface="Cambria Math" panose="02040503050406030204" pitchFamily="18" charset="0"/>
                        </a:rPr>
                        <m:t> × </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b="0" i="1" smtClean="0">
                                  <a:latin typeface="Cambria Math" panose="02040503050406030204" pitchFamily="18" charset="0"/>
                                </a:rPr>
                                <m:t>𝐶</m:t>
                              </m:r>
                              <m:r>
                                <a:rPr lang="en-CA" i="1">
                                  <a:latin typeface="Cambria Math" panose="02040503050406030204" pitchFamily="18" charset="0"/>
                                </a:rPr>
                                <m:t>/</m:t>
                              </m:r>
                              <m:r>
                                <a:rPr lang="en-CA" b="0" i="1" smtClean="0">
                                  <a:latin typeface="Cambria Math" panose="02040503050406030204" pitchFamily="18" charset="0"/>
                                </a:rPr>
                                <m:t>𝑃</m:t>
                              </m:r>
                            </m:sub>
                          </m:sSub>
                        </m:e>
                      </m:acc>
                      <m:r>
                        <a:rPr lang="en-CA" i="1">
                          <a:latin typeface="Cambria Math" panose="02040503050406030204" pitchFamily="18" charset="0"/>
                        </a:rPr>
                        <m:t>=</m:t>
                      </m:r>
                      <m:r>
                        <a:rPr lang="en-CA" i="1">
                          <a:latin typeface="Cambria Math" panose="02040503050406030204" pitchFamily="18" charset="0"/>
                        </a:rPr>
                        <m:t>𝛼</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b="0" i="1" smtClean="0">
                              <a:latin typeface="Cambria Math" panose="02040503050406030204" pitchFamily="18" charset="0"/>
                            </a:rPr>
                            <m:t>𝐶</m:t>
                          </m:r>
                          <m:r>
                            <a:rPr lang="en-CA" i="1">
                              <a:latin typeface="Cambria Math" panose="02040503050406030204" pitchFamily="18" charset="0"/>
                            </a:rPr>
                            <m:t>/</m:t>
                          </m:r>
                          <m:r>
                            <a:rPr lang="en-CA" b="0" i="1" smtClean="0">
                              <a:latin typeface="Cambria Math" panose="02040503050406030204" pitchFamily="18" charset="0"/>
                            </a:rPr>
                            <m:t>𝑃</m:t>
                          </m:r>
                        </m:sub>
                      </m:sSub>
                      <m:acc>
                        <m:accPr>
                          <m:chr m:val="̂"/>
                          <m:ctrlPr>
                            <a:rPr lang="en-CA" i="1">
                              <a:latin typeface="Cambria Math" panose="02040503050406030204" pitchFamily="18" charset="0"/>
                            </a:rPr>
                          </m:ctrlPr>
                        </m:accPr>
                        <m:e>
                          <m:r>
                            <a:rPr lang="en-CA" i="1">
                              <a:latin typeface="Cambria Math" panose="02040503050406030204" pitchFamily="18" charset="0"/>
                            </a:rPr>
                            <m:t>𝑖</m:t>
                          </m:r>
                        </m:e>
                      </m:acc>
                    </m:oMath>
                  </m:oMathPara>
                </a14:m>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𝑃</m:t>
                              </m:r>
                            </m:sub>
                          </m:sSub>
                        </m:e>
                      </m:acc>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𝜔</m:t>
                          </m:r>
                        </m:e>
                        <m:sup>
                          <m:r>
                            <a:rPr lang="en-CA" i="1">
                              <a:latin typeface="Cambria Math" panose="02040503050406030204" pitchFamily="18" charset="0"/>
                            </a:rPr>
                            <m:t>2</m:t>
                          </m:r>
                        </m:sup>
                      </m:sSup>
                      <m:r>
                        <a:rPr lang="en-CA" i="1">
                          <a:latin typeface="Cambria Math" panose="02040503050406030204" pitchFamily="18" charset="0"/>
                        </a:rPr>
                        <m:t> </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r>
                                <a:rPr lang="en-CA" i="1">
                                  <a:latin typeface="Cambria Math" panose="02040503050406030204" pitchFamily="18" charset="0"/>
                                </a:rPr>
                                <m:t>/</m:t>
                              </m:r>
                              <m:r>
                                <a:rPr lang="en-CA" i="1">
                                  <a:latin typeface="Cambria Math" panose="02040503050406030204" pitchFamily="18" charset="0"/>
                                </a:rPr>
                                <m:t>𝐶</m:t>
                              </m:r>
                            </m:sub>
                          </m:sSub>
                        </m:e>
                      </m:acc>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𝜔</m:t>
                          </m:r>
                        </m:e>
                        <m:sup>
                          <m:r>
                            <a:rPr lang="en-CA" i="1">
                              <a:latin typeface="Cambria Math" panose="02040503050406030204" pitchFamily="18" charset="0"/>
                            </a:rPr>
                            <m:t>2</m:t>
                          </m:r>
                        </m:sup>
                      </m:sSup>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r>
                            <a:rPr lang="en-CA" i="1">
                              <a:latin typeface="Cambria Math" panose="02040503050406030204" pitchFamily="18" charset="0"/>
                            </a:rPr>
                            <m:t>/</m:t>
                          </m:r>
                          <m:r>
                            <a:rPr lang="en-CA" i="1">
                              <a:latin typeface="Cambria Math" panose="02040503050406030204" pitchFamily="18" charset="0"/>
                            </a:rPr>
                            <m:t>𝐶</m:t>
                          </m:r>
                        </m:sub>
                      </m:sSub>
                      <m:acc>
                        <m:accPr>
                          <m:chr m:val="̂"/>
                          <m:ctrlPr>
                            <a:rPr lang="en-CA" i="1">
                              <a:latin typeface="Cambria Math" panose="02040503050406030204" pitchFamily="18" charset="0"/>
                            </a:rPr>
                          </m:ctrlPr>
                        </m:accPr>
                        <m:e>
                          <m:r>
                            <a:rPr lang="en-CA" i="1">
                              <a:latin typeface="Cambria Math" panose="02040503050406030204" pitchFamily="18" charset="0"/>
                            </a:rPr>
                            <m:t>𝑗</m:t>
                          </m:r>
                        </m:e>
                      </m:acc>
                    </m:oMath>
                  </m:oMathPara>
                </a14:m>
                <a:endParaRPr lang="en-US" dirty="0">
                  <a:ea typeface="Cambria Math" panose="020405030504060302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876800" cy="4756150"/>
              </a:xfrm>
              <a:blipFill>
                <a:blip r:embed="rId2"/>
                <a:stretch>
                  <a:fillRect l="-1558" t="-2133" r="-23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29262FE-7F58-4A1E-8AF3-5A510A86DEBD}" type="slidenum">
              <a:rPr lang="en-US" smtClean="0"/>
              <a:t>12</a:t>
            </a:fld>
            <a:endParaRPr lang="en-US" dirty="0"/>
          </a:p>
        </p:txBody>
      </p:sp>
      <p:grpSp>
        <p:nvGrpSpPr>
          <p:cNvPr id="18" name="Group 17">
            <a:extLst>
              <a:ext uri="{FF2B5EF4-FFF2-40B4-BE49-F238E27FC236}">
                <a16:creationId xmlns:a16="http://schemas.microsoft.com/office/drawing/2014/main" id="{6BF54B2A-8C8C-4A8E-878F-9CF852494E07}"/>
              </a:ext>
            </a:extLst>
          </p:cNvPr>
          <p:cNvGrpSpPr/>
          <p:nvPr/>
        </p:nvGrpSpPr>
        <p:grpSpPr>
          <a:xfrm>
            <a:off x="5791199" y="2041070"/>
            <a:ext cx="2823525" cy="3438088"/>
            <a:chOff x="5791199" y="2041070"/>
            <a:chExt cx="2823525" cy="3438088"/>
          </a:xfrm>
        </p:grpSpPr>
        <p:pic>
          <p:nvPicPr>
            <p:cNvPr id="1026" name="Picture 2" descr="Image result for wheel clipart">
              <a:extLst>
                <a:ext uri="{FF2B5EF4-FFF2-40B4-BE49-F238E27FC236}">
                  <a16:creationId xmlns:a16="http://schemas.microsoft.com/office/drawing/2014/main" id="{F9F99948-677F-4A38-876C-D5722A5D7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99" y="2402474"/>
              <a:ext cx="2707823" cy="2707823"/>
            </a:xfrm>
            <a:prstGeom prst="rect">
              <a:avLst/>
            </a:prstGeom>
            <a:noFill/>
            <a:extLst>
              <a:ext uri="{909E8E84-426E-40DD-AFC4-6F175D3DCCD1}">
                <a14:hiddenFill xmlns:a14="http://schemas.microsoft.com/office/drawing/2010/main">
                  <a:solidFill>
                    <a:srgbClr val="FFFFFF"/>
                  </a:solidFill>
                </a14:hiddenFill>
              </a:ext>
            </a:extLst>
          </p:spPr>
        </p:pic>
        <p:sp>
          <p:nvSpPr>
            <p:cNvPr id="14" name="Arc 13"/>
            <p:cNvSpPr/>
            <p:nvPr/>
          </p:nvSpPr>
          <p:spPr>
            <a:xfrm>
              <a:off x="5791199" y="2041070"/>
              <a:ext cx="2823525" cy="2253344"/>
            </a:xfrm>
            <a:prstGeom prst="arc">
              <a:avLst>
                <a:gd name="adj1" fmla="val 12839167"/>
                <a:gd name="adj2" fmla="val 19631102"/>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6B79462E-0504-49D2-A632-2B0D883E405B}"/>
                </a:ext>
              </a:extLst>
            </p:cNvPr>
            <p:cNvSpPr/>
            <p:nvPr/>
          </p:nvSpPr>
          <p:spPr>
            <a:xfrm>
              <a:off x="7053670" y="3664945"/>
              <a:ext cx="182880" cy="182880"/>
            </a:xfrm>
            <a:prstGeom prst="ellipse">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A05BF3A-0D1E-4C9E-B620-1C7F285622FB}"/>
                </a:ext>
              </a:extLst>
            </p:cNvPr>
            <p:cNvSpPr/>
            <p:nvPr/>
          </p:nvSpPr>
          <p:spPr>
            <a:xfrm>
              <a:off x="7124311" y="5015291"/>
              <a:ext cx="182880" cy="182880"/>
            </a:xfrm>
            <a:prstGeom prst="ellipse">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FED1BB7-3A47-4C7B-B026-4B688851C106}"/>
                    </a:ext>
                  </a:extLst>
                </p:cNvPr>
                <p:cNvSpPr/>
                <p:nvPr/>
              </p:nvSpPr>
              <p:spPr>
                <a:xfrm>
                  <a:off x="6759234" y="5109826"/>
                  <a:ext cx="385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𝑃</m:t>
                        </m:r>
                      </m:oMath>
                    </m:oMathPara>
                  </a14:m>
                  <a:endParaRPr lang="en-US" dirty="0">
                    <a:solidFill>
                      <a:schemeClr val="accent1"/>
                    </a:solidFill>
                  </a:endParaRPr>
                </a:p>
              </p:txBody>
            </p:sp>
          </mc:Choice>
          <mc:Fallback xmlns="">
            <p:sp>
              <p:nvSpPr>
                <p:cNvPr id="22" name="Rectangle 21">
                  <a:extLst>
                    <a:ext uri="{FF2B5EF4-FFF2-40B4-BE49-F238E27FC236}">
                      <a16:creationId xmlns:a16="http://schemas.microsoft.com/office/drawing/2014/main" id="{6FED1BB7-3A47-4C7B-B026-4B688851C106}"/>
                    </a:ext>
                  </a:extLst>
                </p:cNvPr>
                <p:cNvSpPr>
                  <a:spLocks noRot="1" noChangeAspect="1" noMove="1" noResize="1" noEditPoints="1" noAdjustHandles="1" noChangeArrowheads="1" noChangeShapeType="1" noTextEdit="1"/>
                </p:cNvSpPr>
                <p:nvPr/>
              </p:nvSpPr>
              <p:spPr>
                <a:xfrm>
                  <a:off x="6759234" y="5109826"/>
                  <a:ext cx="385875" cy="36933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4598D1E-81AA-46DE-B40F-B3DD4AF047BD}"/>
                  </a:ext>
                </a:extLst>
              </p:cNvPr>
              <p:cNvSpPr/>
              <p:nvPr/>
            </p:nvSpPr>
            <p:spPr>
              <a:xfrm>
                <a:off x="6747827" y="3571875"/>
                <a:ext cx="272098" cy="369332"/>
              </a:xfrm>
              <a:prstGeom prst="rect">
                <a:avLst/>
              </a:prstGeom>
              <a:solidFill>
                <a:srgbClr val="FFFFFF"/>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𝐶</m:t>
                      </m:r>
                    </m:oMath>
                  </m:oMathPara>
                </a14:m>
                <a:endParaRPr lang="en-US" dirty="0">
                  <a:solidFill>
                    <a:schemeClr val="accent1"/>
                  </a:solidFill>
                </a:endParaRPr>
              </a:p>
            </p:txBody>
          </p:sp>
        </mc:Choice>
        <mc:Fallback xmlns="">
          <p:sp>
            <p:nvSpPr>
              <p:cNvPr id="16" name="Rectangle 15">
                <a:extLst>
                  <a:ext uri="{FF2B5EF4-FFF2-40B4-BE49-F238E27FC236}">
                    <a16:creationId xmlns:a16="http://schemas.microsoft.com/office/drawing/2014/main" id="{C4598D1E-81AA-46DE-B40F-B3DD4AF047BD}"/>
                  </a:ext>
                </a:extLst>
              </p:cNvPr>
              <p:cNvSpPr>
                <a:spLocks noRot="1" noChangeAspect="1" noMove="1" noResize="1" noEditPoints="1" noAdjustHandles="1" noChangeArrowheads="1" noChangeShapeType="1" noTextEdit="1"/>
              </p:cNvSpPr>
              <p:nvPr/>
            </p:nvSpPr>
            <p:spPr>
              <a:xfrm>
                <a:off x="6747827" y="3571875"/>
                <a:ext cx="272098" cy="369332"/>
              </a:xfrm>
              <a:prstGeom prst="rect">
                <a:avLst/>
              </a:prstGeom>
              <a:blipFill>
                <a:blip r:embed="rId8"/>
                <a:stretch>
                  <a:fillRect r="-1333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45A96DF8-990B-324E-B232-E90513F35317}"/>
              </a:ext>
            </a:extLst>
          </p:cNvPr>
          <p:cNvCxnSpPr/>
          <p:nvPr/>
        </p:nvCxnSpPr>
        <p:spPr>
          <a:xfrm flipV="1">
            <a:off x="7856837" y="659004"/>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DDF69C1-70D8-B044-81B6-E2B20558F07F}"/>
              </a:ext>
            </a:extLst>
          </p:cNvPr>
          <p:cNvCxnSpPr>
            <a:cxnSpLocks/>
          </p:cNvCxnSpPr>
          <p:nvPr/>
        </p:nvCxnSpPr>
        <p:spPr>
          <a:xfrm rot="5400000" flipV="1">
            <a:off x="8324197" y="1126364"/>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0B2F02D-F492-AA47-A3EA-F007589A8C32}"/>
                  </a:ext>
                </a:extLst>
              </p:cNvPr>
              <p:cNvSpPr txBox="1"/>
              <p:nvPr/>
            </p:nvSpPr>
            <p:spPr>
              <a:xfrm>
                <a:off x="8661461" y="138685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US" dirty="0"/>
              </a:p>
            </p:txBody>
          </p:sp>
        </mc:Choice>
        <mc:Fallback xmlns="">
          <p:sp>
            <p:nvSpPr>
              <p:cNvPr id="24" name="TextBox 23">
                <a:extLst>
                  <a:ext uri="{FF2B5EF4-FFF2-40B4-BE49-F238E27FC236}">
                    <a16:creationId xmlns:a16="http://schemas.microsoft.com/office/drawing/2014/main" id="{E0B2F02D-F492-AA47-A3EA-F007589A8C32}"/>
                  </a:ext>
                </a:extLst>
              </p:cNvPr>
              <p:cNvSpPr txBox="1">
                <a:spLocks noRot="1" noChangeAspect="1" noMove="1" noResize="1" noEditPoints="1" noAdjustHandles="1" noChangeArrowheads="1" noChangeShapeType="1" noTextEdit="1"/>
              </p:cNvSpPr>
              <p:nvPr/>
            </p:nvSpPr>
            <p:spPr>
              <a:xfrm>
                <a:off x="8661461" y="1386859"/>
                <a:ext cx="45720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6B89A16-8060-3B45-8623-EA14C9F7AA36}"/>
                  </a:ext>
                </a:extLst>
              </p:cNvPr>
              <p:cNvSpPr txBox="1"/>
              <p:nvPr/>
            </p:nvSpPr>
            <p:spPr>
              <a:xfrm>
                <a:off x="7611672" y="289673"/>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oMath>
                  </m:oMathPara>
                </a14:m>
                <a:endParaRPr lang="en-US" dirty="0"/>
              </a:p>
            </p:txBody>
          </p:sp>
        </mc:Choice>
        <mc:Fallback xmlns="">
          <p:sp>
            <p:nvSpPr>
              <p:cNvPr id="25" name="TextBox 24">
                <a:extLst>
                  <a:ext uri="{FF2B5EF4-FFF2-40B4-BE49-F238E27FC236}">
                    <a16:creationId xmlns:a16="http://schemas.microsoft.com/office/drawing/2014/main" id="{46B89A16-8060-3B45-8623-EA14C9F7AA36}"/>
                  </a:ext>
                </a:extLst>
              </p:cNvPr>
              <p:cNvSpPr txBox="1">
                <a:spLocks noRot="1" noChangeAspect="1" noMove="1" noResize="1" noEditPoints="1" noAdjustHandles="1" noChangeArrowheads="1" noChangeShapeType="1" noTextEdit="1"/>
              </p:cNvSpPr>
              <p:nvPr/>
            </p:nvSpPr>
            <p:spPr>
              <a:xfrm>
                <a:off x="7611672" y="289673"/>
                <a:ext cx="457200" cy="369332"/>
              </a:xfrm>
              <a:prstGeom prst="rect">
                <a:avLst/>
              </a:prstGeom>
              <a:blipFill>
                <a:blip r:embed="rId10"/>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677525E2-4581-E640-9ECA-6C542F2B0FED}"/>
                  </a:ext>
                </a:extLst>
              </p:cNvPr>
              <p:cNvSpPr/>
              <p:nvPr/>
            </p:nvSpPr>
            <p:spPr>
              <a:xfrm>
                <a:off x="7000854" y="1575417"/>
                <a:ext cx="635110" cy="369332"/>
              </a:xfrm>
              <a:prstGeom prst="rect">
                <a:avLst/>
              </a:prstGeom>
            </p:spPr>
            <p:txBody>
              <a:bodyPr wrap="none">
                <a:spAutoFit/>
              </a:bodyPr>
              <a:lstStyle/>
              <a:p>
                <a14:m>
                  <m:oMath xmlns:m="http://schemas.openxmlformats.org/officeDocument/2006/math">
                    <m:acc>
                      <m:accPr>
                        <m:chr m:val="⃗"/>
                        <m:ctrlPr>
                          <a:rPr lang="en-CA" b="1" i="1" smtClean="0">
                            <a:solidFill>
                              <a:schemeClr val="accent1"/>
                            </a:solidFill>
                            <a:latin typeface="Cambria Math" panose="02040503050406030204" pitchFamily="18" charset="0"/>
                            <a:ea typeface="Cambria Math" panose="02040503050406030204" pitchFamily="18" charset="0"/>
                          </a:rPr>
                        </m:ctrlPr>
                      </m:accPr>
                      <m:e>
                        <m:r>
                          <a:rPr lang="en-US" b="1" i="1" smtClean="0">
                            <a:solidFill>
                              <a:schemeClr val="accent1"/>
                            </a:solidFill>
                            <a:latin typeface="Cambria Math" panose="02040503050406030204" pitchFamily="18" charset="0"/>
                            <a:ea typeface="Cambria Math" panose="02040503050406030204" pitchFamily="18" charset="0"/>
                          </a:rPr>
                          <m:t>𝝎</m:t>
                        </m:r>
                      </m:e>
                    </m:acc>
                  </m:oMath>
                </a14:m>
                <a:r>
                  <a:rPr lang="en-US" dirty="0"/>
                  <a:t>, </a:t>
                </a:r>
                <a14:m>
                  <m:oMath xmlns:m="http://schemas.openxmlformats.org/officeDocument/2006/math">
                    <m:acc>
                      <m:accPr>
                        <m:chr m:val="⃗"/>
                        <m:ctrlPr>
                          <a:rPr lang="en-CA" b="1" i="1">
                            <a:solidFill>
                              <a:schemeClr val="accent1"/>
                            </a:solidFill>
                            <a:latin typeface="Cambria Math" panose="02040503050406030204" pitchFamily="18" charset="0"/>
                            <a:ea typeface="Cambria Math"/>
                          </a:rPr>
                        </m:ctrlPr>
                      </m:accPr>
                      <m:e>
                        <m:r>
                          <a:rPr lang="en-CA" b="1" i="1">
                            <a:solidFill>
                              <a:schemeClr val="accent1"/>
                            </a:solidFill>
                            <a:latin typeface="Cambria Math" panose="02040503050406030204" pitchFamily="18" charset="0"/>
                            <a:ea typeface="Cambria Math"/>
                          </a:rPr>
                          <m:t>𝜶</m:t>
                        </m:r>
                      </m:e>
                    </m:acc>
                  </m:oMath>
                </a14:m>
                <a:endParaRPr lang="en-US" b="1" dirty="0"/>
              </a:p>
            </p:txBody>
          </p:sp>
        </mc:Choice>
        <mc:Fallback xmlns="">
          <p:sp>
            <p:nvSpPr>
              <p:cNvPr id="26" name="Rectangle 25">
                <a:extLst>
                  <a:ext uri="{FF2B5EF4-FFF2-40B4-BE49-F238E27FC236}">
                    <a16:creationId xmlns:a16="http://schemas.microsoft.com/office/drawing/2014/main" id="{677525E2-4581-E640-9ECA-6C542F2B0FED}"/>
                  </a:ext>
                </a:extLst>
              </p:cNvPr>
              <p:cNvSpPr>
                <a:spLocks noRot="1" noChangeAspect="1" noMove="1" noResize="1" noEditPoints="1" noAdjustHandles="1" noChangeArrowheads="1" noChangeShapeType="1" noTextEdit="1"/>
              </p:cNvSpPr>
              <p:nvPr/>
            </p:nvSpPr>
            <p:spPr>
              <a:xfrm>
                <a:off x="7000854" y="1575417"/>
                <a:ext cx="635110" cy="369332"/>
              </a:xfrm>
              <a:prstGeom prst="rect">
                <a:avLst/>
              </a:prstGeom>
              <a:blipFill>
                <a:blip r:embed="rId11"/>
                <a:stretch>
                  <a:fillRect t="-6452" b="-22581"/>
                </a:stretch>
              </a:blipFill>
            </p:spPr>
            <p:txBody>
              <a:bodyPr/>
              <a:lstStyle/>
              <a:p>
                <a:r>
                  <a:rPr lang="en-US">
                    <a:noFill/>
                  </a:rPr>
                  <a:t> </a:t>
                </a:r>
              </a:p>
            </p:txBody>
          </p:sp>
        </mc:Fallback>
      </mc:AlternateContent>
    </p:spTree>
    <p:extLst>
      <p:ext uri="{BB962C8B-B14F-4D97-AF65-F5344CB8AC3E}">
        <p14:creationId xmlns:p14="http://schemas.microsoft.com/office/powerpoint/2010/main" val="39562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 for Watching</a:t>
            </a:r>
          </a:p>
        </p:txBody>
      </p:sp>
      <p:sp>
        <p:nvSpPr>
          <p:cNvPr id="3" name="Subtitle 2"/>
          <p:cNvSpPr>
            <a:spLocks noGrp="1"/>
          </p:cNvSpPr>
          <p:nvPr>
            <p:ph type="subTitle" idx="1"/>
          </p:nvPr>
        </p:nvSpPr>
        <p:spPr/>
        <p:txBody>
          <a:bodyPr/>
          <a:lstStyle/>
          <a:p>
            <a:r>
              <a:rPr lang="en-US" dirty="0"/>
              <a:t>See other engineering mechanics videos and access the full tool at …</a:t>
            </a:r>
          </a:p>
        </p:txBody>
      </p:sp>
    </p:spTree>
    <p:extLst>
      <p:ext uri="{BB962C8B-B14F-4D97-AF65-F5344CB8AC3E}">
        <p14:creationId xmlns:p14="http://schemas.microsoft.com/office/powerpoint/2010/main" val="312963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Fixed Axis Rotation Worked Example</a:t>
            </a:r>
          </a:p>
        </p:txBody>
      </p:sp>
      <p:sp>
        <p:nvSpPr>
          <p:cNvPr id="3" name="Content Placeholder 2"/>
          <p:cNvSpPr>
            <a:spLocks noGrp="1"/>
          </p:cNvSpPr>
          <p:nvPr>
            <p:ph idx="1"/>
          </p:nvPr>
        </p:nvSpPr>
        <p:spPr>
          <a:xfrm>
            <a:off x="457200" y="1600201"/>
            <a:ext cx="4800600" cy="4495800"/>
          </a:xfrm>
        </p:spPr>
        <p:txBody>
          <a:bodyPr>
            <a:normAutofit fontScale="92500" lnSpcReduction="20000"/>
          </a:bodyPr>
          <a:lstStyle/>
          <a:p>
            <a:r>
              <a:rPr lang="en-US" dirty="0"/>
              <a:t>A flywheel on a fixed axel is rotating at a rate of 600 rpm.  A brake then decelerates the flywheel at a rate of 30 rad/s</a:t>
            </a:r>
            <a:r>
              <a:rPr lang="en-US" baseline="30000" dirty="0"/>
              <a:t>2</a:t>
            </a:r>
            <a:r>
              <a:rPr lang="en-US" dirty="0"/>
              <a:t> until stopping.</a:t>
            </a:r>
          </a:p>
          <a:p>
            <a:pPr lvl="1">
              <a:buFont typeface="Arial" panose="020B0604020202020204" pitchFamily="34" charset="0"/>
              <a:buChar char="•"/>
            </a:pPr>
            <a:r>
              <a:rPr lang="en-US" dirty="0"/>
              <a:t>What is the time required to stop the flywheel?</a:t>
            </a:r>
          </a:p>
          <a:p>
            <a:pPr lvl="1">
              <a:buFont typeface="Arial" panose="020B0604020202020204" pitchFamily="34" charset="0"/>
              <a:buChar char="•"/>
            </a:pPr>
            <a:r>
              <a:rPr lang="en-US" dirty="0"/>
              <a:t>How many rotations does the flywheel go through while decelerating?</a:t>
            </a:r>
          </a:p>
        </p:txBody>
      </p:sp>
      <p:sp>
        <p:nvSpPr>
          <p:cNvPr id="4" name="Slide Number Placeholder 3"/>
          <p:cNvSpPr>
            <a:spLocks noGrp="1"/>
          </p:cNvSpPr>
          <p:nvPr>
            <p:ph type="sldNum" sz="quarter" idx="12"/>
          </p:nvPr>
        </p:nvSpPr>
        <p:spPr/>
        <p:txBody>
          <a:bodyPr/>
          <a:lstStyle/>
          <a:p>
            <a:fld id="{929262FE-7F58-4A1E-8AF3-5A510A86DEBD}" type="slidenum">
              <a:rPr lang="en-US" smtClean="0"/>
              <a:t>14</a:t>
            </a:fld>
            <a:endParaRPr lang="en-US"/>
          </a:p>
        </p:txBody>
      </p:sp>
      <p:pic>
        <p:nvPicPr>
          <p:cNvPr id="2050" name="Picture 2" descr="Steam Engine, Toys, Flywheel, Drive, Play, Black White">
            <a:extLst>
              <a:ext uri="{FF2B5EF4-FFF2-40B4-BE49-F238E27FC236}">
                <a16:creationId xmlns:a16="http://schemas.microsoft.com/office/drawing/2014/main" id="{3F3C1F7F-7171-45F8-8221-33F1D85344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72100" y="2743201"/>
            <a:ext cx="33147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8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Worked Example</a:t>
            </a:r>
          </a:p>
        </p:txBody>
      </p:sp>
      <p:sp>
        <p:nvSpPr>
          <p:cNvPr id="3" name="Content Placeholder 2"/>
          <p:cNvSpPr>
            <a:spLocks noGrp="1"/>
          </p:cNvSpPr>
          <p:nvPr>
            <p:ph idx="1"/>
          </p:nvPr>
        </p:nvSpPr>
        <p:spPr>
          <a:xfrm>
            <a:off x="457200" y="1600200"/>
            <a:ext cx="4263541" cy="4525963"/>
          </a:xfrm>
        </p:spPr>
        <p:txBody>
          <a:bodyPr>
            <a:normAutofit fontScale="85000" lnSpcReduction="10000"/>
          </a:bodyPr>
          <a:lstStyle/>
          <a:p>
            <a:r>
              <a:rPr lang="en-US" dirty="0"/>
              <a:t>An 8 cm diameter hard drive platter is rotating at a constant rate of 3600 rpm counterclockwise. What is the velocity of a point, P, on the outer edge of the platter? </a:t>
            </a:r>
          </a:p>
          <a:p>
            <a:r>
              <a:rPr lang="en-US" dirty="0"/>
              <a:t>What is the acceleration experienced by a point, P, on the edge of the platter?</a:t>
            </a:r>
          </a:p>
        </p:txBody>
      </p:sp>
      <p:sp>
        <p:nvSpPr>
          <p:cNvPr id="4" name="Slide Number Placeholder 3"/>
          <p:cNvSpPr>
            <a:spLocks noGrp="1"/>
          </p:cNvSpPr>
          <p:nvPr>
            <p:ph type="sldNum" sz="quarter" idx="12"/>
          </p:nvPr>
        </p:nvSpPr>
        <p:spPr/>
        <p:txBody>
          <a:bodyPr/>
          <a:lstStyle/>
          <a:p>
            <a:fld id="{929262FE-7F58-4A1E-8AF3-5A510A86DEBD}" type="slidenum">
              <a:rPr lang="en-US" smtClean="0"/>
              <a:t>15</a:t>
            </a:fld>
            <a:endParaRPr lang="en-US"/>
          </a:p>
        </p:txBody>
      </p:sp>
      <p:pic>
        <p:nvPicPr>
          <p:cNvPr id="5" name="Picture 4">
            <a:extLst>
              <a:ext uri="{FF2B5EF4-FFF2-40B4-BE49-F238E27FC236}">
                <a16:creationId xmlns:a16="http://schemas.microsoft.com/office/drawing/2014/main" id="{581D1544-568B-439C-82E5-EFECF793B60C}"/>
              </a:ext>
            </a:extLst>
          </p:cNvPr>
          <p:cNvPicPr>
            <a:picLocks noChangeAspect="1"/>
          </p:cNvPicPr>
          <p:nvPr/>
        </p:nvPicPr>
        <p:blipFill>
          <a:blip r:embed="rId2"/>
          <a:stretch>
            <a:fillRect/>
          </a:stretch>
        </p:blipFill>
        <p:spPr>
          <a:xfrm>
            <a:off x="4720741" y="2170838"/>
            <a:ext cx="4423259" cy="3432312"/>
          </a:xfrm>
          <a:prstGeom prst="rect">
            <a:avLst/>
          </a:prstGeom>
        </p:spPr>
      </p:pic>
    </p:spTree>
    <p:extLst>
      <p:ext uri="{BB962C8B-B14F-4D97-AF65-F5344CB8AC3E}">
        <p14:creationId xmlns:p14="http://schemas.microsoft.com/office/powerpoint/2010/main" val="2397720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writing technology equipment memory product flash electronics digital memories usb connection accessory portable open hard drive data transfer storage hardware tray and visible playhead external hard drive external hard disk drive hard disk drive electronic device data storage device">
            <a:extLst>
              <a:ext uri="{FF2B5EF4-FFF2-40B4-BE49-F238E27FC236}">
                <a16:creationId xmlns:a16="http://schemas.microsoft.com/office/drawing/2014/main" id="{5ABEDBCF-4D81-EB44-891E-748598C065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609600"/>
            <a:ext cx="6930256" cy="603481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6D1BCFD-6E62-AF40-A2C9-ADF28D202622}"/>
              </a:ext>
            </a:extLst>
          </p:cNvPr>
          <p:cNvCxnSpPr>
            <a:cxnSpLocks/>
          </p:cNvCxnSpPr>
          <p:nvPr/>
        </p:nvCxnSpPr>
        <p:spPr>
          <a:xfrm flipH="1" flipV="1">
            <a:off x="1066800" y="914400"/>
            <a:ext cx="609600" cy="762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C862357-F049-DA49-AD4C-F908703BFD3B}"/>
              </a:ext>
            </a:extLst>
          </p:cNvPr>
          <p:cNvCxnSpPr>
            <a:cxnSpLocks/>
          </p:cNvCxnSpPr>
          <p:nvPr/>
        </p:nvCxnSpPr>
        <p:spPr>
          <a:xfrm flipV="1">
            <a:off x="1676400" y="1295400"/>
            <a:ext cx="99060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EBD7E0-A508-CA48-B9AB-66973DDACB34}"/>
                  </a:ext>
                </a:extLst>
              </p:cNvPr>
              <p:cNvSpPr txBox="1"/>
              <p:nvPr/>
            </p:nvSpPr>
            <p:spPr>
              <a:xfrm>
                <a:off x="2642716" y="914400"/>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𝑥</m:t>
                      </m:r>
                    </m:oMath>
                  </m:oMathPara>
                </a14:m>
                <a:endParaRPr lang="en-US" sz="2400" dirty="0"/>
              </a:p>
            </p:txBody>
          </p:sp>
        </mc:Choice>
        <mc:Fallback xmlns="">
          <p:sp>
            <p:nvSpPr>
              <p:cNvPr id="11" name="TextBox 10">
                <a:extLst>
                  <a:ext uri="{FF2B5EF4-FFF2-40B4-BE49-F238E27FC236}">
                    <a16:creationId xmlns:a16="http://schemas.microsoft.com/office/drawing/2014/main" id="{52EBD7E0-A508-CA48-B9AB-66973DDACB34}"/>
                  </a:ext>
                </a:extLst>
              </p:cNvPr>
              <p:cNvSpPr txBox="1">
                <a:spLocks noRot="1" noChangeAspect="1" noMove="1" noResize="1" noEditPoints="1" noAdjustHandles="1" noChangeArrowheads="1" noChangeShapeType="1" noTextEdit="1"/>
              </p:cNvSpPr>
              <p:nvPr/>
            </p:nvSpPr>
            <p:spPr>
              <a:xfrm>
                <a:off x="2642716" y="914400"/>
                <a:ext cx="42639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BCAD6F-17C2-8640-BAB2-79188DF99151}"/>
                  </a:ext>
                </a:extLst>
              </p:cNvPr>
              <p:cNvSpPr txBox="1"/>
              <p:nvPr/>
            </p:nvSpPr>
            <p:spPr>
              <a:xfrm>
                <a:off x="744027" y="539822"/>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𝑦</m:t>
                      </m:r>
                    </m:oMath>
                  </m:oMathPara>
                </a14:m>
                <a:endParaRPr lang="en-US" sz="2400" dirty="0"/>
              </a:p>
            </p:txBody>
          </p:sp>
        </mc:Choice>
        <mc:Fallback xmlns="">
          <p:sp>
            <p:nvSpPr>
              <p:cNvPr id="12" name="TextBox 11">
                <a:extLst>
                  <a:ext uri="{FF2B5EF4-FFF2-40B4-BE49-F238E27FC236}">
                    <a16:creationId xmlns:a16="http://schemas.microsoft.com/office/drawing/2014/main" id="{B8BCAD6F-17C2-8640-BAB2-79188DF99151}"/>
                  </a:ext>
                </a:extLst>
              </p:cNvPr>
              <p:cNvSpPr txBox="1">
                <a:spLocks noRot="1" noChangeAspect="1" noMove="1" noResize="1" noEditPoints="1" noAdjustHandles="1" noChangeArrowheads="1" noChangeShapeType="1" noTextEdit="1"/>
              </p:cNvSpPr>
              <p:nvPr/>
            </p:nvSpPr>
            <p:spPr>
              <a:xfrm>
                <a:off x="744027" y="539822"/>
                <a:ext cx="430374" cy="461665"/>
              </a:xfrm>
              <a:prstGeom prst="rect">
                <a:avLst/>
              </a:prstGeom>
              <a:blipFill>
                <a:blip r:embed="rId4"/>
                <a:stretch>
                  <a:fillRect b="-1081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0220CDED-7157-1743-A55F-C1D615503BB9}"/>
              </a:ext>
            </a:extLst>
          </p:cNvPr>
          <p:cNvSpPr/>
          <p:nvPr/>
        </p:nvSpPr>
        <p:spPr>
          <a:xfrm>
            <a:off x="4343400" y="2133600"/>
            <a:ext cx="1524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D78F2F-EC32-4D48-8A6B-654900C81F79}"/>
              </a:ext>
            </a:extLst>
          </p:cNvPr>
          <p:cNvSpPr/>
          <p:nvPr/>
        </p:nvSpPr>
        <p:spPr>
          <a:xfrm>
            <a:off x="5943600" y="1524000"/>
            <a:ext cx="1524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BE4F7E-1A00-2140-AF8D-674CA49BC581}"/>
                  </a:ext>
                </a:extLst>
              </p:cNvPr>
              <p:cNvSpPr txBox="1"/>
              <p:nvPr/>
            </p:nvSpPr>
            <p:spPr>
              <a:xfrm>
                <a:off x="6074887" y="1325264"/>
                <a:ext cx="4518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𝑃</m:t>
                      </m:r>
                    </m:oMath>
                  </m:oMathPara>
                </a14:m>
                <a:endParaRPr lang="en-US" sz="2400" dirty="0"/>
              </a:p>
            </p:txBody>
          </p:sp>
        </mc:Choice>
        <mc:Fallback xmlns="">
          <p:sp>
            <p:nvSpPr>
              <p:cNvPr id="15" name="TextBox 14">
                <a:extLst>
                  <a:ext uri="{FF2B5EF4-FFF2-40B4-BE49-F238E27FC236}">
                    <a16:creationId xmlns:a16="http://schemas.microsoft.com/office/drawing/2014/main" id="{E6BE4F7E-1A00-2140-AF8D-674CA49BC581}"/>
                  </a:ext>
                </a:extLst>
              </p:cNvPr>
              <p:cNvSpPr txBox="1">
                <a:spLocks noRot="1" noChangeAspect="1" noMove="1" noResize="1" noEditPoints="1" noAdjustHandles="1" noChangeArrowheads="1" noChangeShapeType="1" noTextEdit="1"/>
              </p:cNvSpPr>
              <p:nvPr/>
            </p:nvSpPr>
            <p:spPr>
              <a:xfrm>
                <a:off x="6074887" y="1325264"/>
                <a:ext cx="45185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EAEDE3-3389-9A49-80B2-ED3A9ED6B929}"/>
                  </a:ext>
                </a:extLst>
              </p:cNvPr>
              <p:cNvSpPr txBox="1"/>
              <p:nvPr/>
            </p:nvSpPr>
            <p:spPr>
              <a:xfrm>
                <a:off x="4376404" y="2112666"/>
                <a:ext cx="4694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𝑂</m:t>
                      </m:r>
                    </m:oMath>
                  </m:oMathPara>
                </a14:m>
                <a:endParaRPr lang="en-US" sz="2400" dirty="0"/>
              </a:p>
            </p:txBody>
          </p:sp>
        </mc:Choice>
        <mc:Fallback xmlns="">
          <p:sp>
            <p:nvSpPr>
              <p:cNvPr id="16" name="TextBox 15">
                <a:extLst>
                  <a:ext uri="{FF2B5EF4-FFF2-40B4-BE49-F238E27FC236}">
                    <a16:creationId xmlns:a16="http://schemas.microsoft.com/office/drawing/2014/main" id="{C7EAEDE3-3389-9A49-80B2-ED3A9ED6B929}"/>
                  </a:ext>
                </a:extLst>
              </p:cNvPr>
              <p:cNvSpPr txBox="1">
                <a:spLocks noRot="1" noChangeAspect="1" noMove="1" noResize="1" noEditPoints="1" noAdjustHandles="1" noChangeArrowheads="1" noChangeShapeType="1" noTextEdit="1"/>
              </p:cNvSpPr>
              <p:nvPr/>
            </p:nvSpPr>
            <p:spPr>
              <a:xfrm>
                <a:off x="4376404" y="2112666"/>
                <a:ext cx="469487"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089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Worked Example</a:t>
            </a:r>
          </a:p>
        </p:txBody>
      </p:sp>
      <p:sp>
        <p:nvSpPr>
          <p:cNvPr id="3" name="Content Placeholder 2"/>
          <p:cNvSpPr>
            <a:spLocks noGrp="1"/>
          </p:cNvSpPr>
          <p:nvPr>
            <p:ph idx="1"/>
          </p:nvPr>
        </p:nvSpPr>
        <p:spPr>
          <a:xfrm>
            <a:off x="457200" y="1600200"/>
            <a:ext cx="4263541" cy="4525963"/>
          </a:xfrm>
        </p:spPr>
        <p:txBody>
          <a:bodyPr>
            <a:normAutofit fontScale="85000" lnSpcReduction="20000"/>
          </a:bodyPr>
          <a:lstStyle/>
          <a:p>
            <a:r>
              <a:rPr lang="en-US" dirty="0"/>
              <a:t>An 8 cm diameter hard drive platter is rotating at a constant rate of 3600 rpm counterclockwise. What are the velocity and acceleration of a point, P, under the read/write head? The head is 1.5 cm from the platter axis and located at an angle of 45 degrees from the horizontal.</a:t>
            </a:r>
          </a:p>
        </p:txBody>
      </p:sp>
      <p:sp>
        <p:nvSpPr>
          <p:cNvPr id="4" name="Slide Number Placeholder 3"/>
          <p:cNvSpPr>
            <a:spLocks noGrp="1"/>
          </p:cNvSpPr>
          <p:nvPr>
            <p:ph type="sldNum" sz="quarter" idx="12"/>
          </p:nvPr>
        </p:nvSpPr>
        <p:spPr/>
        <p:txBody>
          <a:bodyPr/>
          <a:lstStyle/>
          <a:p>
            <a:fld id="{929262FE-7F58-4A1E-8AF3-5A510A86DEBD}" type="slidenum">
              <a:rPr lang="en-US" smtClean="0"/>
              <a:t>17</a:t>
            </a:fld>
            <a:endParaRPr lang="en-US"/>
          </a:p>
        </p:txBody>
      </p:sp>
      <p:pic>
        <p:nvPicPr>
          <p:cNvPr id="19" name="Picture 18">
            <a:extLst>
              <a:ext uri="{FF2B5EF4-FFF2-40B4-BE49-F238E27FC236}">
                <a16:creationId xmlns:a16="http://schemas.microsoft.com/office/drawing/2014/main" id="{ED810EA9-C0D3-4621-9FCB-6170CCEEBFF7}"/>
              </a:ext>
            </a:extLst>
          </p:cNvPr>
          <p:cNvPicPr>
            <a:picLocks noChangeAspect="1"/>
          </p:cNvPicPr>
          <p:nvPr/>
        </p:nvPicPr>
        <p:blipFill>
          <a:blip r:embed="rId2"/>
          <a:stretch>
            <a:fillRect/>
          </a:stretch>
        </p:blipFill>
        <p:spPr>
          <a:xfrm>
            <a:off x="4572000" y="2438400"/>
            <a:ext cx="4289588" cy="3328587"/>
          </a:xfrm>
          <a:prstGeom prst="rect">
            <a:avLst/>
          </a:prstGeom>
        </p:spPr>
      </p:pic>
    </p:spTree>
    <p:extLst>
      <p:ext uri="{BB962C8B-B14F-4D97-AF65-F5344CB8AC3E}">
        <p14:creationId xmlns:p14="http://schemas.microsoft.com/office/powerpoint/2010/main" val="1025915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writing technology equipment memory product flash electronics digital memories usb connection accessory portable open hard drive data transfer storage hardware tray and visible playhead external hard drive external hard disk drive hard disk drive electronic device data storage device">
            <a:extLst>
              <a:ext uri="{FF2B5EF4-FFF2-40B4-BE49-F238E27FC236}">
                <a16:creationId xmlns:a16="http://schemas.microsoft.com/office/drawing/2014/main" id="{5ABEDBCF-4D81-EB44-891E-748598C065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609600"/>
            <a:ext cx="6930256" cy="603481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6D1BCFD-6E62-AF40-A2C9-ADF28D202622}"/>
              </a:ext>
            </a:extLst>
          </p:cNvPr>
          <p:cNvCxnSpPr>
            <a:cxnSpLocks/>
          </p:cNvCxnSpPr>
          <p:nvPr/>
        </p:nvCxnSpPr>
        <p:spPr>
          <a:xfrm flipH="1" flipV="1">
            <a:off x="1066800" y="914400"/>
            <a:ext cx="609600" cy="762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C862357-F049-DA49-AD4C-F908703BFD3B}"/>
              </a:ext>
            </a:extLst>
          </p:cNvPr>
          <p:cNvCxnSpPr>
            <a:cxnSpLocks/>
          </p:cNvCxnSpPr>
          <p:nvPr/>
        </p:nvCxnSpPr>
        <p:spPr>
          <a:xfrm flipV="1">
            <a:off x="1676400" y="1295400"/>
            <a:ext cx="99060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EBD7E0-A508-CA48-B9AB-66973DDACB34}"/>
                  </a:ext>
                </a:extLst>
              </p:cNvPr>
              <p:cNvSpPr txBox="1"/>
              <p:nvPr/>
            </p:nvSpPr>
            <p:spPr>
              <a:xfrm>
                <a:off x="2642716" y="914400"/>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𝑥</m:t>
                      </m:r>
                    </m:oMath>
                  </m:oMathPara>
                </a14:m>
                <a:endParaRPr lang="en-US" sz="2400" dirty="0"/>
              </a:p>
            </p:txBody>
          </p:sp>
        </mc:Choice>
        <mc:Fallback xmlns="">
          <p:sp>
            <p:nvSpPr>
              <p:cNvPr id="11" name="TextBox 10">
                <a:extLst>
                  <a:ext uri="{FF2B5EF4-FFF2-40B4-BE49-F238E27FC236}">
                    <a16:creationId xmlns:a16="http://schemas.microsoft.com/office/drawing/2014/main" id="{52EBD7E0-A508-CA48-B9AB-66973DDACB34}"/>
                  </a:ext>
                </a:extLst>
              </p:cNvPr>
              <p:cNvSpPr txBox="1">
                <a:spLocks noRot="1" noChangeAspect="1" noMove="1" noResize="1" noEditPoints="1" noAdjustHandles="1" noChangeArrowheads="1" noChangeShapeType="1" noTextEdit="1"/>
              </p:cNvSpPr>
              <p:nvPr/>
            </p:nvSpPr>
            <p:spPr>
              <a:xfrm>
                <a:off x="2642716" y="914400"/>
                <a:ext cx="42639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BCAD6F-17C2-8640-BAB2-79188DF99151}"/>
                  </a:ext>
                </a:extLst>
              </p:cNvPr>
              <p:cNvSpPr txBox="1"/>
              <p:nvPr/>
            </p:nvSpPr>
            <p:spPr>
              <a:xfrm>
                <a:off x="744027" y="539822"/>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𝑦</m:t>
                      </m:r>
                    </m:oMath>
                  </m:oMathPara>
                </a14:m>
                <a:endParaRPr lang="en-US" sz="2400" dirty="0"/>
              </a:p>
            </p:txBody>
          </p:sp>
        </mc:Choice>
        <mc:Fallback xmlns="">
          <p:sp>
            <p:nvSpPr>
              <p:cNvPr id="12" name="TextBox 11">
                <a:extLst>
                  <a:ext uri="{FF2B5EF4-FFF2-40B4-BE49-F238E27FC236}">
                    <a16:creationId xmlns:a16="http://schemas.microsoft.com/office/drawing/2014/main" id="{B8BCAD6F-17C2-8640-BAB2-79188DF99151}"/>
                  </a:ext>
                </a:extLst>
              </p:cNvPr>
              <p:cNvSpPr txBox="1">
                <a:spLocks noRot="1" noChangeAspect="1" noMove="1" noResize="1" noEditPoints="1" noAdjustHandles="1" noChangeArrowheads="1" noChangeShapeType="1" noTextEdit="1"/>
              </p:cNvSpPr>
              <p:nvPr/>
            </p:nvSpPr>
            <p:spPr>
              <a:xfrm>
                <a:off x="744027" y="539822"/>
                <a:ext cx="430374" cy="461665"/>
              </a:xfrm>
              <a:prstGeom prst="rect">
                <a:avLst/>
              </a:prstGeom>
              <a:blipFill>
                <a:blip r:embed="rId4"/>
                <a:stretch>
                  <a:fillRect b="-1081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0220CDED-7157-1743-A55F-C1D615503BB9}"/>
              </a:ext>
            </a:extLst>
          </p:cNvPr>
          <p:cNvSpPr/>
          <p:nvPr/>
        </p:nvSpPr>
        <p:spPr>
          <a:xfrm>
            <a:off x="4343400" y="2133600"/>
            <a:ext cx="1524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BE4F7E-1A00-2140-AF8D-674CA49BC581}"/>
                  </a:ext>
                </a:extLst>
              </p:cNvPr>
              <p:cNvSpPr txBox="1"/>
              <p:nvPr/>
            </p:nvSpPr>
            <p:spPr>
              <a:xfrm>
                <a:off x="5181600" y="2381319"/>
                <a:ext cx="4518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𝑃</m:t>
                      </m:r>
                    </m:oMath>
                  </m:oMathPara>
                </a14:m>
                <a:endParaRPr lang="en-US" sz="2400" dirty="0"/>
              </a:p>
            </p:txBody>
          </p:sp>
        </mc:Choice>
        <mc:Fallback xmlns="">
          <p:sp>
            <p:nvSpPr>
              <p:cNvPr id="15" name="TextBox 14">
                <a:extLst>
                  <a:ext uri="{FF2B5EF4-FFF2-40B4-BE49-F238E27FC236}">
                    <a16:creationId xmlns:a16="http://schemas.microsoft.com/office/drawing/2014/main" id="{E6BE4F7E-1A00-2140-AF8D-674CA49BC581}"/>
                  </a:ext>
                </a:extLst>
              </p:cNvPr>
              <p:cNvSpPr txBox="1">
                <a:spLocks noRot="1" noChangeAspect="1" noMove="1" noResize="1" noEditPoints="1" noAdjustHandles="1" noChangeArrowheads="1" noChangeShapeType="1" noTextEdit="1"/>
              </p:cNvSpPr>
              <p:nvPr/>
            </p:nvSpPr>
            <p:spPr>
              <a:xfrm>
                <a:off x="5181600" y="2381319"/>
                <a:ext cx="45185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EAEDE3-3389-9A49-80B2-ED3A9ED6B929}"/>
                  </a:ext>
                </a:extLst>
              </p:cNvPr>
              <p:cNvSpPr txBox="1"/>
              <p:nvPr/>
            </p:nvSpPr>
            <p:spPr>
              <a:xfrm>
                <a:off x="4343400" y="2133600"/>
                <a:ext cx="4694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𝑂</m:t>
                      </m:r>
                    </m:oMath>
                  </m:oMathPara>
                </a14:m>
                <a:endParaRPr lang="en-US" sz="2400" dirty="0"/>
              </a:p>
            </p:txBody>
          </p:sp>
        </mc:Choice>
        <mc:Fallback xmlns="">
          <p:sp>
            <p:nvSpPr>
              <p:cNvPr id="16" name="TextBox 15">
                <a:extLst>
                  <a:ext uri="{FF2B5EF4-FFF2-40B4-BE49-F238E27FC236}">
                    <a16:creationId xmlns:a16="http://schemas.microsoft.com/office/drawing/2014/main" id="{C7EAEDE3-3389-9A49-80B2-ED3A9ED6B929}"/>
                  </a:ext>
                </a:extLst>
              </p:cNvPr>
              <p:cNvSpPr txBox="1">
                <a:spLocks noRot="1" noChangeAspect="1" noMove="1" noResize="1" noEditPoints="1" noAdjustHandles="1" noChangeArrowheads="1" noChangeShapeType="1" noTextEdit="1"/>
              </p:cNvSpPr>
              <p:nvPr/>
            </p:nvSpPr>
            <p:spPr>
              <a:xfrm>
                <a:off x="4343400" y="2133600"/>
                <a:ext cx="469487" cy="461665"/>
              </a:xfrm>
              <a:prstGeom prst="rect">
                <a:avLst/>
              </a:prstGeom>
              <a:blipFill>
                <a:blip r:embed="rId6"/>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BDC14B2A-9C2A-BD4E-B276-78342F527021}"/>
              </a:ext>
            </a:extLst>
          </p:cNvPr>
          <p:cNvSpPr/>
          <p:nvPr/>
        </p:nvSpPr>
        <p:spPr>
          <a:xfrm>
            <a:off x="5105400" y="2332612"/>
            <a:ext cx="1524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6A1FF0ED-FEAC-3A4D-904A-9B8DA8B6B87D}"/>
              </a:ext>
            </a:extLst>
          </p:cNvPr>
          <p:cNvSpPr>
            <a:spLocks noChangeAspect="1"/>
          </p:cNvSpPr>
          <p:nvPr/>
        </p:nvSpPr>
        <p:spPr>
          <a:xfrm rot="840759">
            <a:off x="4138086" y="1390046"/>
            <a:ext cx="1563307" cy="1563307"/>
          </a:xfrm>
          <a:prstGeom prst="arc">
            <a:avLst>
              <a:gd name="adj1" fmla="val 18448533"/>
              <a:gd name="adj2" fmla="val 53691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26F303E-BE8C-F541-8FFD-30DA13607E5C}"/>
                  </a:ext>
                </a:extLst>
              </p:cNvPr>
              <p:cNvSpPr txBox="1"/>
              <p:nvPr/>
            </p:nvSpPr>
            <p:spPr>
              <a:xfrm>
                <a:off x="5619342" y="1871576"/>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𝜃</m:t>
                      </m:r>
                    </m:oMath>
                  </m:oMathPara>
                </a14:m>
                <a:endParaRPr lang="en-US" sz="2400" dirty="0"/>
              </a:p>
            </p:txBody>
          </p:sp>
        </mc:Choice>
        <mc:Fallback xmlns="">
          <p:sp>
            <p:nvSpPr>
              <p:cNvPr id="20" name="TextBox 19">
                <a:extLst>
                  <a:ext uri="{FF2B5EF4-FFF2-40B4-BE49-F238E27FC236}">
                    <a16:creationId xmlns:a16="http://schemas.microsoft.com/office/drawing/2014/main" id="{326F303E-BE8C-F541-8FFD-30DA13607E5C}"/>
                  </a:ext>
                </a:extLst>
              </p:cNvPr>
              <p:cNvSpPr txBox="1">
                <a:spLocks noRot="1" noChangeAspect="1" noMove="1" noResize="1" noEditPoints="1" noAdjustHandles="1" noChangeArrowheads="1" noChangeShapeType="1" noTextEdit="1"/>
              </p:cNvSpPr>
              <p:nvPr/>
            </p:nvSpPr>
            <p:spPr>
              <a:xfrm>
                <a:off x="5619342" y="1871576"/>
                <a:ext cx="457200" cy="461665"/>
              </a:xfrm>
              <a:prstGeom prst="rect">
                <a:avLst/>
              </a:prstGeom>
              <a:blipFill>
                <a:blip r:embed="rId7"/>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DFC7B8D1-D764-BF41-BD8B-CC63D33F22C1}"/>
              </a:ext>
            </a:extLst>
          </p:cNvPr>
          <p:cNvCxnSpPr>
            <a:cxnSpLocks/>
          </p:cNvCxnSpPr>
          <p:nvPr/>
        </p:nvCxnSpPr>
        <p:spPr>
          <a:xfrm>
            <a:off x="4417628" y="2171700"/>
            <a:ext cx="1915181" cy="483317"/>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3F9E829-E24D-3042-9A4E-B0F334A9560F}"/>
              </a:ext>
            </a:extLst>
          </p:cNvPr>
          <p:cNvCxnSpPr>
            <a:cxnSpLocks/>
          </p:cNvCxnSpPr>
          <p:nvPr/>
        </p:nvCxnSpPr>
        <p:spPr>
          <a:xfrm flipV="1">
            <a:off x="4417628" y="1485900"/>
            <a:ext cx="1563308" cy="685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37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Worked Example</a:t>
            </a:r>
          </a:p>
        </p:txBody>
      </p:sp>
      <p:sp>
        <p:nvSpPr>
          <p:cNvPr id="3" name="Content Placeholder 2"/>
          <p:cNvSpPr>
            <a:spLocks noGrp="1"/>
          </p:cNvSpPr>
          <p:nvPr>
            <p:ph idx="1"/>
          </p:nvPr>
        </p:nvSpPr>
        <p:spPr>
          <a:xfrm>
            <a:off x="457200" y="1600200"/>
            <a:ext cx="4263541" cy="4525963"/>
          </a:xfrm>
        </p:spPr>
        <p:txBody>
          <a:bodyPr>
            <a:normAutofit fontScale="85000" lnSpcReduction="20000"/>
          </a:bodyPr>
          <a:lstStyle/>
          <a:p>
            <a:r>
              <a:rPr lang="en-US" dirty="0"/>
              <a:t>An 8 cm diameter hard drive platter is rotating at a constant rate of 3600 rpm counterclockwise. What are the velocity and acceleration of a point, P, under the read/write head? The head is 1.5 cm from the platter axis and located at an angle of 45 degrees from the horizontal.</a:t>
            </a:r>
          </a:p>
        </p:txBody>
      </p:sp>
      <p:sp>
        <p:nvSpPr>
          <p:cNvPr id="4" name="Slide Number Placeholder 3"/>
          <p:cNvSpPr>
            <a:spLocks noGrp="1"/>
          </p:cNvSpPr>
          <p:nvPr>
            <p:ph type="sldNum" sz="quarter" idx="12"/>
          </p:nvPr>
        </p:nvSpPr>
        <p:spPr/>
        <p:txBody>
          <a:bodyPr/>
          <a:lstStyle/>
          <a:p>
            <a:fld id="{929262FE-7F58-4A1E-8AF3-5A510A86DEBD}" type="slidenum">
              <a:rPr lang="en-US" smtClean="0"/>
              <a:t>19</a:t>
            </a:fld>
            <a:endParaRPr lang="en-US"/>
          </a:p>
        </p:txBody>
      </p:sp>
      <p:pic>
        <p:nvPicPr>
          <p:cNvPr id="5" name="Picture 4">
            <a:extLst>
              <a:ext uri="{FF2B5EF4-FFF2-40B4-BE49-F238E27FC236}">
                <a16:creationId xmlns:a16="http://schemas.microsoft.com/office/drawing/2014/main" id="{B8F7AEB0-2449-43A7-BB73-EEC0668C1935}"/>
              </a:ext>
            </a:extLst>
          </p:cNvPr>
          <p:cNvPicPr>
            <a:picLocks noChangeAspect="1"/>
          </p:cNvPicPr>
          <p:nvPr/>
        </p:nvPicPr>
        <p:blipFill>
          <a:blip r:embed="rId2"/>
          <a:stretch>
            <a:fillRect/>
          </a:stretch>
        </p:blipFill>
        <p:spPr>
          <a:xfrm>
            <a:off x="4720741" y="2181925"/>
            <a:ext cx="4394684" cy="3410138"/>
          </a:xfrm>
          <a:prstGeom prst="rect">
            <a:avLst/>
          </a:prstGeom>
        </p:spPr>
      </p:pic>
    </p:spTree>
    <p:extLst>
      <p:ext uri="{BB962C8B-B14F-4D97-AF65-F5344CB8AC3E}">
        <p14:creationId xmlns:p14="http://schemas.microsoft.com/office/powerpoint/2010/main" val="234438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D6C6-E653-41C0-99BA-69FD21C4DA8F}"/>
              </a:ext>
            </a:extLst>
          </p:cNvPr>
          <p:cNvSpPr>
            <a:spLocks noGrp="1"/>
          </p:cNvSpPr>
          <p:nvPr>
            <p:ph type="title"/>
          </p:nvPr>
        </p:nvSpPr>
        <p:spPr/>
        <p:txBody>
          <a:bodyPr/>
          <a:lstStyle/>
          <a:p>
            <a:r>
              <a:rPr lang="en-US" dirty="0"/>
              <a:t>Rigid Body Kinematics</a:t>
            </a:r>
          </a:p>
        </p:txBody>
      </p:sp>
      <p:sp>
        <p:nvSpPr>
          <p:cNvPr id="3" name="Content Placeholder 2">
            <a:extLst>
              <a:ext uri="{FF2B5EF4-FFF2-40B4-BE49-F238E27FC236}">
                <a16:creationId xmlns:a16="http://schemas.microsoft.com/office/drawing/2014/main" id="{940F0DA4-392D-41F0-B912-91ED10464DF0}"/>
              </a:ext>
            </a:extLst>
          </p:cNvPr>
          <p:cNvSpPr>
            <a:spLocks noGrp="1"/>
          </p:cNvSpPr>
          <p:nvPr>
            <p:ph idx="1"/>
          </p:nvPr>
        </p:nvSpPr>
        <p:spPr>
          <a:xfrm>
            <a:off x="457200" y="1465262"/>
            <a:ext cx="4622800" cy="4371976"/>
          </a:xfrm>
        </p:spPr>
        <p:txBody>
          <a:bodyPr>
            <a:normAutofit fontScale="85000" lnSpcReduction="20000"/>
          </a:bodyPr>
          <a:lstStyle/>
          <a:p>
            <a:r>
              <a:rPr lang="en-US" dirty="0"/>
              <a:t>So far, we have talking about </a:t>
            </a:r>
            <a:r>
              <a:rPr lang="en-US" b="1" dirty="0"/>
              <a:t>particles</a:t>
            </a:r>
            <a:r>
              <a:rPr lang="en-US" dirty="0"/>
              <a:t>, where we are only concerned with the </a:t>
            </a:r>
            <a:r>
              <a:rPr lang="en-US" b="1" dirty="0"/>
              <a:t>location</a:t>
            </a:r>
            <a:r>
              <a:rPr lang="en-US" dirty="0"/>
              <a:t>, </a:t>
            </a:r>
            <a:r>
              <a:rPr lang="en-US" b="1" dirty="0"/>
              <a:t>velocity</a:t>
            </a:r>
            <a:r>
              <a:rPr lang="en-US" dirty="0"/>
              <a:t>, and </a:t>
            </a:r>
            <a:r>
              <a:rPr lang="en-US" b="1" dirty="0"/>
              <a:t>acceleration</a:t>
            </a:r>
            <a:r>
              <a:rPr lang="en-US" dirty="0"/>
              <a:t> of the particle.</a:t>
            </a:r>
          </a:p>
          <a:p>
            <a:r>
              <a:rPr lang="en-US" dirty="0"/>
              <a:t>If now we are going to start talking about </a:t>
            </a:r>
            <a:r>
              <a:rPr lang="en-US" b="1" dirty="0"/>
              <a:t>rigid bodies</a:t>
            </a:r>
            <a:r>
              <a:rPr lang="en-US" dirty="0"/>
              <a:t>, where we will be concerned with the </a:t>
            </a:r>
            <a:r>
              <a:rPr lang="en-US" b="1" dirty="0"/>
              <a:t>orientation</a:t>
            </a:r>
            <a:r>
              <a:rPr lang="en-US" dirty="0"/>
              <a:t>, </a:t>
            </a:r>
            <a:r>
              <a:rPr lang="en-US" b="1" dirty="0"/>
              <a:t>angular velocity</a:t>
            </a:r>
            <a:r>
              <a:rPr lang="en-US" dirty="0"/>
              <a:t>, and </a:t>
            </a:r>
            <a:r>
              <a:rPr lang="en-US" b="1" dirty="0"/>
              <a:t>angular acceleration</a:t>
            </a:r>
            <a:r>
              <a:rPr lang="en-US" dirty="0"/>
              <a:t> of the object as well.</a:t>
            </a:r>
          </a:p>
        </p:txBody>
      </p:sp>
      <p:pic>
        <p:nvPicPr>
          <p:cNvPr id="1026" name="Picture 2" descr="Baseball, Hit, Batter, Game, Competition, Player, Home">
            <a:extLst>
              <a:ext uri="{FF2B5EF4-FFF2-40B4-BE49-F238E27FC236}">
                <a16:creationId xmlns:a16="http://schemas.microsoft.com/office/drawing/2014/main" id="{E6849D5F-C055-432E-8527-6F67BF480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417638"/>
            <a:ext cx="29464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81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writing technology equipment memory product flash electronics digital memories usb connection accessory portable open hard drive data transfer storage hardware tray and visible playhead external hard drive external hard disk drive hard disk drive electronic device data storage device">
            <a:extLst>
              <a:ext uri="{FF2B5EF4-FFF2-40B4-BE49-F238E27FC236}">
                <a16:creationId xmlns:a16="http://schemas.microsoft.com/office/drawing/2014/main" id="{5ABEDBCF-4D81-EB44-891E-748598C065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609600"/>
            <a:ext cx="6930256" cy="603481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6D1BCFD-6E62-AF40-A2C9-ADF28D202622}"/>
              </a:ext>
            </a:extLst>
          </p:cNvPr>
          <p:cNvCxnSpPr>
            <a:cxnSpLocks/>
          </p:cNvCxnSpPr>
          <p:nvPr/>
        </p:nvCxnSpPr>
        <p:spPr>
          <a:xfrm flipH="1" flipV="1">
            <a:off x="1066800" y="914400"/>
            <a:ext cx="609600" cy="762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C862357-F049-DA49-AD4C-F908703BFD3B}"/>
              </a:ext>
            </a:extLst>
          </p:cNvPr>
          <p:cNvCxnSpPr>
            <a:cxnSpLocks/>
          </p:cNvCxnSpPr>
          <p:nvPr/>
        </p:nvCxnSpPr>
        <p:spPr>
          <a:xfrm flipV="1">
            <a:off x="1676400" y="1295400"/>
            <a:ext cx="99060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EBD7E0-A508-CA48-B9AB-66973DDACB34}"/>
                  </a:ext>
                </a:extLst>
              </p:cNvPr>
              <p:cNvSpPr txBox="1"/>
              <p:nvPr/>
            </p:nvSpPr>
            <p:spPr>
              <a:xfrm>
                <a:off x="2642716" y="914400"/>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𝑥</m:t>
                      </m:r>
                    </m:oMath>
                  </m:oMathPara>
                </a14:m>
                <a:endParaRPr lang="en-US" sz="2400" dirty="0"/>
              </a:p>
            </p:txBody>
          </p:sp>
        </mc:Choice>
        <mc:Fallback xmlns="">
          <p:sp>
            <p:nvSpPr>
              <p:cNvPr id="11" name="TextBox 10">
                <a:extLst>
                  <a:ext uri="{FF2B5EF4-FFF2-40B4-BE49-F238E27FC236}">
                    <a16:creationId xmlns:a16="http://schemas.microsoft.com/office/drawing/2014/main" id="{52EBD7E0-A508-CA48-B9AB-66973DDACB34}"/>
                  </a:ext>
                </a:extLst>
              </p:cNvPr>
              <p:cNvSpPr txBox="1">
                <a:spLocks noRot="1" noChangeAspect="1" noMove="1" noResize="1" noEditPoints="1" noAdjustHandles="1" noChangeArrowheads="1" noChangeShapeType="1" noTextEdit="1"/>
              </p:cNvSpPr>
              <p:nvPr/>
            </p:nvSpPr>
            <p:spPr>
              <a:xfrm>
                <a:off x="2642716" y="914400"/>
                <a:ext cx="42639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BCAD6F-17C2-8640-BAB2-79188DF99151}"/>
                  </a:ext>
                </a:extLst>
              </p:cNvPr>
              <p:cNvSpPr txBox="1"/>
              <p:nvPr/>
            </p:nvSpPr>
            <p:spPr>
              <a:xfrm>
                <a:off x="744027" y="539822"/>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𝑦</m:t>
                      </m:r>
                    </m:oMath>
                  </m:oMathPara>
                </a14:m>
                <a:endParaRPr lang="en-US" sz="2400" dirty="0"/>
              </a:p>
            </p:txBody>
          </p:sp>
        </mc:Choice>
        <mc:Fallback xmlns="">
          <p:sp>
            <p:nvSpPr>
              <p:cNvPr id="12" name="TextBox 11">
                <a:extLst>
                  <a:ext uri="{FF2B5EF4-FFF2-40B4-BE49-F238E27FC236}">
                    <a16:creationId xmlns:a16="http://schemas.microsoft.com/office/drawing/2014/main" id="{B8BCAD6F-17C2-8640-BAB2-79188DF99151}"/>
                  </a:ext>
                </a:extLst>
              </p:cNvPr>
              <p:cNvSpPr txBox="1">
                <a:spLocks noRot="1" noChangeAspect="1" noMove="1" noResize="1" noEditPoints="1" noAdjustHandles="1" noChangeArrowheads="1" noChangeShapeType="1" noTextEdit="1"/>
              </p:cNvSpPr>
              <p:nvPr/>
            </p:nvSpPr>
            <p:spPr>
              <a:xfrm>
                <a:off x="744027" y="539822"/>
                <a:ext cx="430374" cy="461665"/>
              </a:xfrm>
              <a:prstGeom prst="rect">
                <a:avLst/>
              </a:prstGeom>
              <a:blipFill>
                <a:blip r:embed="rId4"/>
                <a:stretch>
                  <a:fillRect b="-1081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0220CDED-7157-1743-A55F-C1D615503BB9}"/>
              </a:ext>
            </a:extLst>
          </p:cNvPr>
          <p:cNvSpPr/>
          <p:nvPr/>
        </p:nvSpPr>
        <p:spPr>
          <a:xfrm>
            <a:off x="4343400" y="2133600"/>
            <a:ext cx="1524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BE4F7E-1A00-2140-AF8D-674CA49BC581}"/>
                  </a:ext>
                </a:extLst>
              </p:cNvPr>
              <p:cNvSpPr txBox="1"/>
              <p:nvPr/>
            </p:nvSpPr>
            <p:spPr>
              <a:xfrm>
                <a:off x="5181600" y="2381319"/>
                <a:ext cx="4518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𝑃</m:t>
                      </m:r>
                    </m:oMath>
                  </m:oMathPara>
                </a14:m>
                <a:endParaRPr lang="en-US" sz="2400" dirty="0"/>
              </a:p>
            </p:txBody>
          </p:sp>
        </mc:Choice>
        <mc:Fallback xmlns="">
          <p:sp>
            <p:nvSpPr>
              <p:cNvPr id="15" name="TextBox 14">
                <a:extLst>
                  <a:ext uri="{FF2B5EF4-FFF2-40B4-BE49-F238E27FC236}">
                    <a16:creationId xmlns:a16="http://schemas.microsoft.com/office/drawing/2014/main" id="{E6BE4F7E-1A00-2140-AF8D-674CA49BC581}"/>
                  </a:ext>
                </a:extLst>
              </p:cNvPr>
              <p:cNvSpPr txBox="1">
                <a:spLocks noRot="1" noChangeAspect="1" noMove="1" noResize="1" noEditPoints="1" noAdjustHandles="1" noChangeArrowheads="1" noChangeShapeType="1" noTextEdit="1"/>
              </p:cNvSpPr>
              <p:nvPr/>
            </p:nvSpPr>
            <p:spPr>
              <a:xfrm>
                <a:off x="5181600" y="2381319"/>
                <a:ext cx="45185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EAEDE3-3389-9A49-80B2-ED3A9ED6B929}"/>
                  </a:ext>
                </a:extLst>
              </p:cNvPr>
              <p:cNvSpPr txBox="1"/>
              <p:nvPr/>
            </p:nvSpPr>
            <p:spPr>
              <a:xfrm>
                <a:off x="4343400" y="2133600"/>
                <a:ext cx="4694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𝑂</m:t>
                      </m:r>
                    </m:oMath>
                  </m:oMathPara>
                </a14:m>
                <a:endParaRPr lang="en-US" sz="2400" dirty="0"/>
              </a:p>
            </p:txBody>
          </p:sp>
        </mc:Choice>
        <mc:Fallback xmlns="">
          <p:sp>
            <p:nvSpPr>
              <p:cNvPr id="16" name="TextBox 15">
                <a:extLst>
                  <a:ext uri="{FF2B5EF4-FFF2-40B4-BE49-F238E27FC236}">
                    <a16:creationId xmlns:a16="http://schemas.microsoft.com/office/drawing/2014/main" id="{C7EAEDE3-3389-9A49-80B2-ED3A9ED6B929}"/>
                  </a:ext>
                </a:extLst>
              </p:cNvPr>
              <p:cNvSpPr txBox="1">
                <a:spLocks noRot="1" noChangeAspect="1" noMove="1" noResize="1" noEditPoints="1" noAdjustHandles="1" noChangeArrowheads="1" noChangeShapeType="1" noTextEdit="1"/>
              </p:cNvSpPr>
              <p:nvPr/>
            </p:nvSpPr>
            <p:spPr>
              <a:xfrm>
                <a:off x="4343400" y="2133600"/>
                <a:ext cx="469487" cy="461665"/>
              </a:xfrm>
              <a:prstGeom prst="rect">
                <a:avLst/>
              </a:prstGeom>
              <a:blipFill>
                <a:blip r:embed="rId6"/>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BDC14B2A-9C2A-BD4E-B276-78342F527021}"/>
              </a:ext>
            </a:extLst>
          </p:cNvPr>
          <p:cNvSpPr/>
          <p:nvPr/>
        </p:nvSpPr>
        <p:spPr>
          <a:xfrm>
            <a:off x="5105400" y="2332612"/>
            <a:ext cx="1524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6A1FF0ED-FEAC-3A4D-904A-9B8DA8B6B87D}"/>
              </a:ext>
            </a:extLst>
          </p:cNvPr>
          <p:cNvSpPr>
            <a:spLocks noChangeAspect="1"/>
          </p:cNvSpPr>
          <p:nvPr/>
        </p:nvSpPr>
        <p:spPr>
          <a:xfrm rot="19382250">
            <a:off x="4476147" y="3063903"/>
            <a:ext cx="1563307" cy="1563307"/>
          </a:xfrm>
          <a:prstGeom prst="arc">
            <a:avLst>
              <a:gd name="adj1" fmla="val 18448533"/>
              <a:gd name="adj2" fmla="val 53691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26F303E-BE8C-F541-8FFD-30DA13607E5C}"/>
                  </a:ext>
                </a:extLst>
              </p:cNvPr>
              <p:cNvSpPr txBox="1"/>
              <p:nvPr/>
            </p:nvSpPr>
            <p:spPr>
              <a:xfrm>
                <a:off x="5624826" y="2842984"/>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𝜃</m:t>
                      </m:r>
                    </m:oMath>
                  </m:oMathPara>
                </a14:m>
                <a:endParaRPr lang="en-US" sz="2400" dirty="0"/>
              </a:p>
            </p:txBody>
          </p:sp>
        </mc:Choice>
        <mc:Fallback xmlns="">
          <p:sp>
            <p:nvSpPr>
              <p:cNvPr id="20" name="TextBox 19">
                <a:extLst>
                  <a:ext uri="{FF2B5EF4-FFF2-40B4-BE49-F238E27FC236}">
                    <a16:creationId xmlns:a16="http://schemas.microsoft.com/office/drawing/2014/main" id="{326F303E-BE8C-F541-8FFD-30DA13607E5C}"/>
                  </a:ext>
                </a:extLst>
              </p:cNvPr>
              <p:cNvSpPr txBox="1">
                <a:spLocks noRot="1" noChangeAspect="1" noMove="1" noResize="1" noEditPoints="1" noAdjustHandles="1" noChangeArrowheads="1" noChangeShapeType="1" noTextEdit="1"/>
              </p:cNvSpPr>
              <p:nvPr/>
            </p:nvSpPr>
            <p:spPr>
              <a:xfrm>
                <a:off x="5624826" y="2842984"/>
                <a:ext cx="457200" cy="461665"/>
              </a:xfrm>
              <a:prstGeom prst="rect">
                <a:avLst/>
              </a:prstGeom>
              <a:blipFill>
                <a:blip r:embed="rId7"/>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DFC7B8D1-D764-BF41-BD8B-CC63D33F22C1}"/>
              </a:ext>
            </a:extLst>
          </p:cNvPr>
          <p:cNvCxnSpPr>
            <a:cxnSpLocks/>
          </p:cNvCxnSpPr>
          <p:nvPr/>
        </p:nvCxnSpPr>
        <p:spPr>
          <a:xfrm flipV="1">
            <a:off x="5278822" y="3119360"/>
            <a:ext cx="1524000" cy="690641"/>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3F9E829-E24D-3042-9A4E-B0F334A9560F}"/>
              </a:ext>
            </a:extLst>
          </p:cNvPr>
          <p:cNvCxnSpPr>
            <a:cxnSpLocks/>
            <a:endCxn id="18" idx="4"/>
          </p:cNvCxnSpPr>
          <p:nvPr/>
        </p:nvCxnSpPr>
        <p:spPr>
          <a:xfrm flipH="1" flipV="1">
            <a:off x="5181600" y="2408812"/>
            <a:ext cx="76200" cy="1401189"/>
          </a:xfrm>
          <a:prstGeom prst="line">
            <a:avLst/>
          </a:prstGeom>
        </p:spPr>
        <p:style>
          <a:lnRef idx="1">
            <a:schemeClr val="dk1"/>
          </a:lnRef>
          <a:fillRef idx="0">
            <a:schemeClr val="dk1"/>
          </a:fillRef>
          <a:effectRef idx="0">
            <a:schemeClr val="dk1"/>
          </a:effectRef>
          <a:fontRef idx="minor">
            <a:schemeClr val="tx1"/>
          </a:fontRef>
        </p:style>
      </p:cxnSp>
      <p:sp>
        <p:nvSpPr>
          <p:cNvPr id="22" name="Arc 21">
            <a:extLst>
              <a:ext uri="{FF2B5EF4-FFF2-40B4-BE49-F238E27FC236}">
                <a16:creationId xmlns:a16="http://schemas.microsoft.com/office/drawing/2014/main" id="{97AF302F-BC05-DF47-8DE7-87D8B74CF19A}"/>
              </a:ext>
            </a:extLst>
          </p:cNvPr>
          <p:cNvSpPr>
            <a:spLocks noChangeAspect="1"/>
          </p:cNvSpPr>
          <p:nvPr/>
        </p:nvSpPr>
        <p:spPr>
          <a:xfrm rot="19382250">
            <a:off x="4486658" y="3055841"/>
            <a:ext cx="1563307" cy="1563307"/>
          </a:xfrm>
          <a:prstGeom prst="arc">
            <a:avLst>
              <a:gd name="adj1" fmla="val 18448533"/>
              <a:gd name="adj2" fmla="val 536910"/>
            </a:avLst>
          </a:prstGeom>
          <a:ln>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22185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A6C7-826B-43BC-93B7-E4A4318350B0}"/>
              </a:ext>
            </a:extLst>
          </p:cNvPr>
          <p:cNvSpPr>
            <a:spLocks noGrp="1"/>
          </p:cNvSpPr>
          <p:nvPr>
            <p:ph type="title"/>
          </p:nvPr>
        </p:nvSpPr>
        <p:spPr/>
        <p:txBody>
          <a:bodyPr/>
          <a:lstStyle/>
          <a:p>
            <a:r>
              <a:rPr lang="en-US" dirty="0"/>
              <a:t>Fixed Axis Rotation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D728D7-6445-48D4-B896-0726BCC4C932}"/>
                  </a:ext>
                </a:extLst>
              </p:cNvPr>
              <p:cNvSpPr>
                <a:spLocks noGrp="1"/>
              </p:cNvSpPr>
              <p:nvPr>
                <p:ph idx="1"/>
              </p:nvPr>
            </p:nvSpPr>
            <p:spPr>
              <a:xfrm>
                <a:off x="457200" y="1600200"/>
                <a:ext cx="8229600" cy="2133599"/>
              </a:xfrm>
            </p:spPr>
            <p:txBody>
              <a:bodyPr>
                <a:normAutofit fontScale="77500" lnSpcReduction="20000"/>
              </a:bodyPr>
              <a:lstStyle/>
              <a:p>
                <a:r>
                  <a:rPr lang="en-US" dirty="0"/>
                  <a:t>We are going to start by examining systems where a body is rotating about some fixed axis.</a:t>
                </a:r>
              </a:p>
              <a:p>
                <a:r>
                  <a:rPr lang="en-US" dirty="0"/>
                  <a:t>This will allow us to examine the </a:t>
                </a:r>
                <a:r>
                  <a:rPr lang="en-US" b="1" dirty="0"/>
                  <a:t>orientation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t>
                </a:r>
                <a:r>
                  <a:rPr lang="en-US" b="1" dirty="0"/>
                  <a:t>angular velocity</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and </a:t>
                </a:r>
                <a:r>
                  <a:rPr lang="en-US" b="1" dirty="0"/>
                  <a:t>angular acceleration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terms in isolation, since there is no translational motion.</a:t>
                </a:r>
              </a:p>
            </p:txBody>
          </p:sp>
        </mc:Choice>
        <mc:Fallback xmlns="">
          <p:sp>
            <p:nvSpPr>
              <p:cNvPr id="3" name="Content Placeholder 2">
                <a:extLst>
                  <a:ext uri="{FF2B5EF4-FFF2-40B4-BE49-F238E27FC236}">
                    <a16:creationId xmlns:a16="http://schemas.microsoft.com/office/drawing/2014/main" id="{56D728D7-6445-48D4-B896-0726BCC4C932}"/>
                  </a:ext>
                </a:extLst>
              </p:cNvPr>
              <p:cNvSpPr>
                <a:spLocks noGrp="1" noRot="1" noChangeAspect="1" noMove="1" noResize="1" noEditPoints="1" noAdjustHandles="1" noChangeArrowheads="1" noChangeShapeType="1" noTextEdit="1"/>
              </p:cNvSpPr>
              <p:nvPr>
                <p:ph idx="1"/>
              </p:nvPr>
            </p:nvSpPr>
            <p:spPr>
              <a:xfrm>
                <a:off x="457200" y="1600200"/>
                <a:ext cx="8229600" cy="2133599"/>
              </a:xfrm>
              <a:blipFill>
                <a:blip r:embed="rId2"/>
                <a:stretch>
                  <a:fillRect l="-1037" t="-5444" r="-1481"/>
                </a:stretch>
              </a:blipFill>
            </p:spPr>
            <p:txBody>
              <a:bodyPr/>
              <a:lstStyle/>
              <a:p>
                <a:r>
                  <a:rPr lang="en-US">
                    <a:noFill/>
                  </a:rPr>
                  <a:t> </a:t>
                </a:r>
              </a:p>
            </p:txBody>
          </p:sp>
        </mc:Fallback>
      </mc:AlternateContent>
      <p:pic>
        <p:nvPicPr>
          <p:cNvPr id="2050" name="Picture 2" descr="Antique motor with flywheel">
            <a:extLst>
              <a:ext uri="{FF2B5EF4-FFF2-40B4-BE49-F238E27FC236}">
                <a16:creationId xmlns:a16="http://schemas.microsoft.com/office/drawing/2014/main" id="{7C22E470-F376-4D3B-9EF9-FE1EB7C83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068762"/>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CT Scan Machine">
            <a:extLst>
              <a:ext uri="{FF2B5EF4-FFF2-40B4-BE49-F238E27FC236}">
                <a16:creationId xmlns:a16="http://schemas.microsoft.com/office/drawing/2014/main" id="{68D8DE9A-43E3-4175-949A-A37C8103E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033836"/>
            <a:ext cx="3263900"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4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Axis Rotation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a:t>To examine the rotation of the body we can use the formulas shown below</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m:rPr>
                          <m:sty m:val="p"/>
                        </m:rPr>
                        <a:rPr lang="en-US">
                          <a:latin typeface="Cambria Math"/>
                          <a:ea typeface="Cambria Math"/>
                        </a:rPr>
                        <m:t>θ</m:t>
                      </m:r>
                      <m:d>
                        <m:dPr>
                          <m:ctrlPr>
                            <a:rPr lang="en-US" i="1">
                              <a:latin typeface="Cambria Math" panose="02040503050406030204" pitchFamily="18" charset="0"/>
                            </a:rPr>
                          </m:ctrlPr>
                        </m:dPr>
                        <m:e>
                          <m:r>
                            <m:rPr>
                              <m:sty m:val="p"/>
                            </m:rPr>
                            <a:rPr lang="en-US">
                              <a:latin typeface="Cambria Math"/>
                            </a:rPr>
                            <m:t>t</m:t>
                          </m:r>
                        </m:e>
                      </m:d>
                      <m:r>
                        <a:rPr lang="en-US">
                          <a:latin typeface="Cambria Math"/>
                        </a:rPr>
                        <m:t>=</m:t>
                      </m:r>
                      <m:r>
                        <m:rPr>
                          <m:sty m:val="p"/>
                        </m:rPr>
                        <a:rPr lang="en-US">
                          <a:latin typeface="Cambria Math"/>
                          <a:ea typeface="Cambria Math"/>
                        </a:rPr>
                        <m:t>θ</m:t>
                      </m:r>
                      <m:d>
                        <m:dPr>
                          <m:ctrlPr>
                            <a:rPr lang="en-US" i="1">
                              <a:latin typeface="Cambria Math" panose="02040503050406030204" pitchFamily="18" charset="0"/>
                            </a:rPr>
                          </m:ctrlPr>
                        </m:dPr>
                        <m:e>
                          <m:r>
                            <m:rPr>
                              <m:sty m:val="p"/>
                            </m:rPr>
                            <a:rPr lang="en-US">
                              <a:latin typeface="Cambria Math"/>
                            </a:rPr>
                            <m:t>t</m:t>
                          </m:r>
                        </m:e>
                      </m:d>
                    </m:oMath>
                  </m:oMathPara>
                </a14:m>
                <a:endParaRPr lang="en-US" b="1" dirty="0"/>
              </a:p>
              <a:p>
                <a:pPr marL="0" indent="0" algn="ctr">
                  <a:buNone/>
                </a:pPr>
                <a:endParaRPr lang="en-US" b="1" dirty="0"/>
              </a:p>
              <a:p>
                <a:pPr marL="0" indent="0" algn="ctr">
                  <a:buNone/>
                </a:pPr>
                <a14:m>
                  <m:oMathPara xmlns:m="http://schemas.openxmlformats.org/officeDocument/2006/math">
                    <m:oMathParaPr>
                      <m:jc m:val="centerGroup"/>
                    </m:oMathParaPr>
                    <m:oMath xmlns:m="http://schemas.openxmlformats.org/officeDocument/2006/math">
                      <m:r>
                        <m:rPr>
                          <m:sty m:val="p"/>
                        </m:rPr>
                        <a:rPr lang="en-US">
                          <a:latin typeface="Cambria Math"/>
                          <a:ea typeface="Cambria Math"/>
                        </a:rPr>
                        <m:t>ω</m:t>
                      </m:r>
                      <m:d>
                        <m:dPr>
                          <m:ctrlPr>
                            <a:rPr lang="en-US" i="1">
                              <a:latin typeface="Cambria Math" panose="02040503050406030204" pitchFamily="18" charset="0"/>
                            </a:rPr>
                          </m:ctrlPr>
                        </m:dPr>
                        <m:e>
                          <m:r>
                            <m:rPr>
                              <m:sty m:val="p"/>
                            </m:rPr>
                            <a:rPr lang="en-US">
                              <a:latin typeface="Cambria Math"/>
                            </a:rPr>
                            <m:t>t</m:t>
                          </m:r>
                        </m:e>
                      </m:d>
                      <m:r>
                        <a:rPr lang="en-US">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num>
                        <m:den>
                          <m:r>
                            <a:rPr lang="en-US" b="0" i="1" smtClean="0">
                              <a:latin typeface="Cambria Math" panose="02040503050406030204" pitchFamily="18" charset="0"/>
                            </a:rPr>
                            <m:t>𝑑𝑡</m:t>
                          </m:r>
                        </m:den>
                      </m:f>
                      <m:r>
                        <a:rPr lang="en-US" b="0" i="0" smtClean="0">
                          <a:latin typeface="Cambria Math" panose="02040503050406030204" pitchFamily="18" charset="0"/>
                        </a:rPr>
                        <m:t>=</m:t>
                      </m:r>
                      <m:acc>
                        <m:accPr>
                          <m:chr m:val="̇"/>
                          <m:ctrlPr>
                            <a:rPr lang="en-US" i="1">
                              <a:latin typeface="Cambria Math" panose="02040503050406030204" pitchFamily="18" charset="0"/>
                            </a:rPr>
                          </m:ctrlPr>
                        </m:accPr>
                        <m:e>
                          <m:r>
                            <m:rPr>
                              <m:sty m:val="p"/>
                            </m:rPr>
                            <a:rPr lang="en-US">
                              <a:latin typeface="Cambria Math"/>
                              <a:ea typeface="Cambria Math"/>
                            </a:rPr>
                            <m:t>θ</m:t>
                          </m:r>
                        </m:e>
                      </m:acc>
                      <m:d>
                        <m:dPr>
                          <m:ctrlPr>
                            <a:rPr lang="en-US" i="1">
                              <a:latin typeface="Cambria Math" panose="02040503050406030204" pitchFamily="18" charset="0"/>
                            </a:rPr>
                          </m:ctrlPr>
                        </m:dPr>
                        <m:e>
                          <m:r>
                            <m:rPr>
                              <m:sty m:val="p"/>
                            </m:rPr>
                            <a:rPr lang="en-US">
                              <a:latin typeface="Cambria Math"/>
                            </a:rPr>
                            <m:t>t</m:t>
                          </m:r>
                        </m:e>
                      </m:d>
                    </m:oMath>
                  </m:oMathPara>
                </a14:m>
                <a:endParaRPr lang="en-US" b="1" dirty="0"/>
              </a:p>
              <a:p>
                <a:pPr marL="0" indent="0" algn="ctr">
                  <a:buNone/>
                </a:pPr>
                <a:endParaRPr lang="en-US" b="1" dirty="0"/>
              </a:p>
              <a:p>
                <a:pPr marL="0" indent="0" algn="ctr">
                  <a:buNone/>
                </a:pPr>
                <a14:m>
                  <m:oMathPara xmlns:m="http://schemas.openxmlformats.org/officeDocument/2006/math">
                    <m:oMathParaPr>
                      <m:jc m:val="centerGroup"/>
                    </m:oMathParaPr>
                    <m:oMath xmlns:m="http://schemas.openxmlformats.org/officeDocument/2006/math">
                      <m:r>
                        <m:rPr>
                          <m:sty m:val="p"/>
                        </m:rPr>
                        <a:rPr lang="en-US">
                          <a:latin typeface="Cambria Math"/>
                          <a:ea typeface="Cambria Math"/>
                        </a:rPr>
                        <m:t>α</m:t>
                      </m:r>
                      <m:d>
                        <m:dPr>
                          <m:ctrlPr>
                            <a:rPr lang="en-US" i="1">
                              <a:latin typeface="Cambria Math" panose="02040503050406030204" pitchFamily="18" charset="0"/>
                            </a:rPr>
                          </m:ctrlPr>
                        </m:dPr>
                        <m:e>
                          <m:r>
                            <m:rPr>
                              <m:sty m:val="p"/>
                            </m:rPr>
                            <a:rPr lang="en-US">
                              <a:latin typeface="Cambria Math"/>
                            </a:rPr>
                            <m:t>t</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𝜃</m:t>
                          </m:r>
                        </m:num>
                        <m:den>
                          <m:r>
                            <a:rPr lang="en-US" i="1">
                              <a:latin typeface="Cambria Math" panose="02040503050406030204" pitchFamily="18" charset="0"/>
                            </a:rPr>
                            <m:t>𝑑</m:t>
                          </m:r>
                          <m:sSup>
                            <m:sSupPr>
                              <m:ctrlPr>
                                <a:rPr lang="en-US" b="0" i="1" smtClean="0">
                                  <a:latin typeface="Cambria Math" panose="02040503050406030204" pitchFamily="18" charset="0"/>
                                </a:rPr>
                              </m:ctrlPr>
                            </m:sSupPr>
                            <m:e>
                              <m:r>
                                <a:rPr lang="en-US" i="1">
                                  <a:latin typeface="Cambria Math" panose="02040503050406030204" pitchFamily="18" charset="0"/>
                                </a:rPr>
                                <m:t>𝑡</m:t>
                              </m:r>
                            </m:e>
                            <m:sup>
                              <m:r>
                                <a:rPr lang="en-US" b="0" i="1" smtClean="0">
                                  <a:latin typeface="Cambria Math" panose="02040503050406030204" pitchFamily="18" charset="0"/>
                                </a:rPr>
                                <m:t>2</m:t>
                              </m:r>
                            </m:sup>
                          </m:sSup>
                        </m:den>
                      </m:f>
                      <m:r>
                        <a:rPr lang="en-US">
                          <a:latin typeface="Cambria Math"/>
                        </a:rPr>
                        <m:t>=</m:t>
                      </m:r>
                      <m:acc>
                        <m:accPr>
                          <m:chr m:val="̈"/>
                          <m:ctrlPr>
                            <a:rPr lang="en-US" i="1">
                              <a:latin typeface="Cambria Math" panose="02040503050406030204" pitchFamily="18" charset="0"/>
                            </a:rPr>
                          </m:ctrlPr>
                        </m:accPr>
                        <m:e>
                          <m:r>
                            <m:rPr>
                              <m:sty m:val="p"/>
                            </m:rPr>
                            <a:rPr lang="en-US">
                              <a:latin typeface="Cambria Math"/>
                              <a:ea typeface="Cambria Math"/>
                            </a:rPr>
                            <m:t>θ</m:t>
                          </m:r>
                        </m:e>
                      </m:acc>
                      <m:d>
                        <m:dPr>
                          <m:ctrlPr>
                            <a:rPr lang="en-US" i="1">
                              <a:latin typeface="Cambria Math" panose="02040503050406030204" pitchFamily="18" charset="0"/>
                            </a:rPr>
                          </m:ctrlPr>
                        </m:dPr>
                        <m:e>
                          <m:r>
                            <m:rPr>
                              <m:sty m:val="p"/>
                            </m:rPr>
                            <a:rPr lang="en-US">
                              <a:latin typeface="Cambria Math"/>
                            </a:rPr>
                            <m:t>t</m:t>
                          </m:r>
                        </m:e>
                      </m:d>
                    </m:oMath>
                  </m:oMathPara>
                </a14:m>
                <a:endParaRPr lang="en-US" b="1" dirty="0"/>
              </a:p>
              <a:p>
                <a:endParaRPr lang="en-US" dirty="0"/>
              </a:p>
              <a:p>
                <a:r>
                  <a:rPr lang="en-US" dirty="0"/>
                  <a:t>Like the position velocity and acceleration of a particle, we take the derivative to move from  </a:t>
                </a:r>
                <a14:m>
                  <m:oMath xmlns:m="http://schemas.openxmlformats.org/officeDocument/2006/math">
                    <m:r>
                      <m:rPr>
                        <m:sty m:val="p"/>
                      </m:rPr>
                      <a:rPr lang="en-US">
                        <a:latin typeface="Cambria Math"/>
                        <a:ea typeface="Cambria Math"/>
                      </a:rPr>
                      <m:t>θ</m:t>
                    </m:r>
                  </m:oMath>
                </a14:m>
                <a:r>
                  <a:rPr lang="en-US" dirty="0"/>
                  <a:t> </a:t>
                </a:r>
                <a:r>
                  <a:rPr lang="en-US" dirty="0">
                    <a:sym typeface="Wingdings" panose="05000000000000000000" pitchFamily="2" charset="2"/>
                  </a:rPr>
                  <a:t> </a:t>
                </a:r>
                <a14:m>
                  <m:oMath xmlns:m="http://schemas.openxmlformats.org/officeDocument/2006/math">
                    <m:r>
                      <m:rPr>
                        <m:sty m:val="p"/>
                      </m:rPr>
                      <a:rPr lang="en-US">
                        <a:latin typeface="Cambria Math"/>
                        <a:ea typeface="Cambria Math"/>
                      </a:rPr>
                      <m:t>ω</m:t>
                    </m:r>
                  </m:oMath>
                </a14:m>
                <a:r>
                  <a:rPr lang="en-US" dirty="0"/>
                  <a:t> </a:t>
                </a:r>
                <a:r>
                  <a:rPr lang="en-US" dirty="0">
                    <a:sym typeface="Wingdings" panose="05000000000000000000" pitchFamily="2" charset="2"/>
                  </a:rPr>
                  <a:t> </a:t>
                </a:r>
                <a14:m>
                  <m:oMath xmlns:m="http://schemas.openxmlformats.org/officeDocument/2006/math">
                    <m:r>
                      <m:rPr>
                        <m:sty m:val="p"/>
                      </m:rPr>
                      <a:rPr lang="en-US">
                        <a:latin typeface="Cambria Math"/>
                        <a:ea typeface="Cambria Math"/>
                      </a:rPr>
                      <m:t>α</m:t>
                    </m:r>
                  </m:oMath>
                </a14:m>
                <a:r>
                  <a:rPr lang="en-US" dirty="0"/>
                  <a:t> or we can integrate to move from </a:t>
                </a:r>
                <a14:m>
                  <m:oMath xmlns:m="http://schemas.openxmlformats.org/officeDocument/2006/math">
                    <m:r>
                      <m:rPr>
                        <m:sty m:val="p"/>
                      </m:rPr>
                      <a:rPr lang="en-US">
                        <a:latin typeface="Cambria Math"/>
                        <a:ea typeface="Cambria Math"/>
                      </a:rPr>
                      <m:t>α</m:t>
                    </m:r>
                  </m:oMath>
                </a14:m>
                <a:r>
                  <a:rPr lang="en-US" dirty="0"/>
                  <a:t> </a:t>
                </a:r>
                <a:r>
                  <a:rPr lang="en-US" dirty="0">
                    <a:sym typeface="Wingdings" panose="05000000000000000000" pitchFamily="2" charset="2"/>
                  </a:rPr>
                  <a:t> </a:t>
                </a:r>
                <a14:m>
                  <m:oMath xmlns:m="http://schemas.openxmlformats.org/officeDocument/2006/math">
                    <m:r>
                      <m:rPr>
                        <m:sty m:val="p"/>
                      </m:rPr>
                      <a:rPr lang="en-US">
                        <a:latin typeface="Cambria Math"/>
                        <a:ea typeface="Cambria Math"/>
                      </a:rPr>
                      <m:t>ω</m:t>
                    </m:r>
                  </m:oMath>
                </a14:m>
                <a:r>
                  <a:rPr lang="en-US" dirty="0"/>
                  <a:t> </a:t>
                </a:r>
                <a:r>
                  <a:rPr lang="en-US" dirty="0">
                    <a:sym typeface="Wingdings" panose="05000000000000000000" pitchFamily="2" charset="2"/>
                  </a:rPr>
                  <a:t></a:t>
                </a:r>
                <a14:m>
                  <m:oMath xmlns:m="http://schemas.openxmlformats.org/officeDocument/2006/math">
                    <m:r>
                      <m:rPr>
                        <m:sty m:val="p"/>
                      </m:rPr>
                      <a:rPr lang="en-US">
                        <a:latin typeface="Cambria Math"/>
                        <a:ea typeface="Cambria Math"/>
                      </a:rPr>
                      <m:t>θ</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5" t="-2291" r="-519" b="-20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29262FE-7F58-4A1E-8AF3-5A510A86DEBD}" type="slidenum">
              <a:rPr lang="en-US" smtClean="0"/>
              <a:t>4</a:t>
            </a:fld>
            <a:endParaRPr lang="en-US"/>
          </a:p>
        </p:txBody>
      </p:sp>
    </p:spTree>
    <p:extLst>
      <p:ext uri="{BB962C8B-B14F-4D97-AF65-F5344CB8AC3E}">
        <p14:creationId xmlns:p14="http://schemas.microsoft.com/office/powerpoint/2010/main" val="86403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Axis Rotation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Since all of the moments are in a single direction, we can use some of the 1-D Kinematics equations for </a:t>
                </a:r>
                <a:r>
                  <a:rPr lang="en-US" b="1" dirty="0"/>
                  <a:t>constant angular acceleration</a:t>
                </a:r>
                <a:r>
                  <a:rPr lang="en-US" dirty="0"/>
                  <a:t> problems</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𝑜</m:t>
                          </m:r>
                        </m:sub>
                      </m:sSub>
                    </m:oMath>
                  </m:oMathPara>
                </a14:m>
                <a:endParaRPr lang="en-US" b="0" dirty="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𝑜</m:t>
                          </m:r>
                        </m:sub>
                      </m:sSub>
                    </m:oMath>
                  </m:oMathPara>
                </a14:m>
                <a:endParaRPr lang="en-US" dirty="0">
                  <a:ea typeface="Cambria Math" panose="02040503050406030204" pitchFamily="18" charset="0"/>
                </a:endParaRPr>
              </a:p>
              <a:p>
                <a:pPr marL="0" indent="0">
                  <a:buNone/>
                </a:pPr>
                <a:endParaRPr lang="en-US"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𝑜</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oMath>
                  </m:oMathPara>
                </a14:m>
                <a:endParaRPr lang="en-US" dirty="0">
                  <a:ea typeface="Cambria Math" panose="020405030504060302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1" t="-3504" r="-2222"/>
                </a:stretch>
              </a:blipFill>
            </p:spPr>
            <p:txBody>
              <a:bodyPr/>
              <a:lstStyle/>
              <a:p>
                <a:r>
                  <a:rPr lang="en-US">
                    <a:noFill/>
                  </a:rPr>
                  <a:t> </a:t>
                </a:r>
              </a:p>
            </p:txBody>
          </p:sp>
        </mc:Fallback>
      </mc:AlternateContent>
    </p:spTree>
    <p:extLst>
      <p:ext uri="{BB962C8B-B14F-4D97-AF65-F5344CB8AC3E}">
        <p14:creationId xmlns:p14="http://schemas.microsoft.com/office/powerpoint/2010/main" val="7264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Planar Motion and the Direction of Rotation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71600"/>
                <a:ext cx="4114800" cy="4756150"/>
              </a:xfrm>
            </p:spPr>
            <p:txBody>
              <a:bodyPr>
                <a:normAutofit/>
              </a:bodyPr>
              <a:lstStyle/>
              <a:p>
                <a:pPr marL="0" indent="0" algn="ctr">
                  <a:buNone/>
                </a:pPr>
                <a:r>
                  <a:rPr lang="en-US" dirty="0"/>
                  <a:t>Translation</a:t>
                </a:r>
              </a:p>
              <a:p>
                <a:pPr marL="0" indent="0" algn="ctr">
                  <a:buNone/>
                </a:pPr>
                <a:r>
                  <a:rPr lang="en-US" dirty="0"/>
                  <a:t>(rectangular)</a:t>
                </a:r>
              </a:p>
              <a:p>
                <a:endParaRPr lang="en-US" dirty="0"/>
              </a:p>
              <a:p>
                <a:pPr marL="0" indent="0" algn="ctr">
                  <a:buNone/>
                </a:pPr>
                <a14:m>
                  <m:oMath xmlns:m="http://schemas.openxmlformats.org/officeDocument/2006/math">
                    <m:acc>
                      <m:accPr>
                        <m:chr m:val="⃗"/>
                        <m:ctrlPr>
                          <a:rPr lang="en-CA" sz="2400" b="0" i="1" smtClean="0">
                            <a:latin typeface="Cambria Math" panose="02040503050406030204" pitchFamily="18" charset="0"/>
                          </a:rPr>
                        </m:ctrlPr>
                      </m:accPr>
                      <m:e>
                        <m:r>
                          <a:rPr lang="en-US" sz="2400" b="0" i="1" smtClean="0">
                            <a:latin typeface="Cambria Math" panose="02040503050406030204" pitchFamily="18" charset="0"/>
                          </a:rPr>
                          <m:t>𝑟</m:t>
                        </m:r>
                      </m:e>
                    </m:acc>
                    <m:d>
                      <m:dPr>
                        <m:ctrlPr>
                          <a:rPr lang="en-US" sz="2400" i="1">
                            <a:latin typeface="Cambria Math" panose="02040503050406030204" pitchFamily="18" charset="0"/>
                          </a:rPr>
                        </m:ctrlPr>
                      </m:dPr>
                      <m:e>
                        <m:r>
                          <m:rPr>
                            <m:sty m:val="p"/>
                          </m:rPr>
                          <a:rPr lang="en-US" sz="2400">
                            <a:latin typeface="Cambria Math"/>
                          </a:rPr>
                          <m:t>t</m:t>
                        </m:r>
                      </m:e>
                    </m:d>
                    <m:r>
                      <a:rPr lang="en-US" sz="2400">
                        <a:latin typeface="Cambria Math"/>
                      </a:rPr>
                      <m:t>=  </m:t>
                    </m:r>
                    <m:r>
                      <m:rPr>
                        <m:sty m:val="p"/>
                      </m:rPr>
                      <a:rPr lang="en-US" sz="2400">
                        <a:latin typeface="Cambria Math"/>
                      </a:rPr>
                      <m:t>x</m:t>
                    </m:r>
                    <m:d>
                      <m:dPr>
                        <m:ctrlPr>
                          <a:rPr lang="en-US" sz="2400" i="1">
                            <a:latin typeface="Cambria Math" panose="02040503050406030204" pitchFamily="18" charset="0"/>
                          </a:rPr>
                        </m:ctrlPr>
                      </m:dPr>
                      <m:e>
                        <m:r>
                          <m:rPr>
                            <m:sty m:val="p"/>
                          </m:rPr>
                          <a:rPr lang="en-US" sz="2400">
                            <a:latin typeface="Cambria Math"/>
                          </a:rPr>
                          <m:t>t</m:t>
                        </m:r>
                      </m:e>
                    </m:d>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𝑖</m:t>
                        </m:r>
                      </m:e>
                    </m:acc>
                    <m:r>
                      <a:rPr lang="en-US" sz="2400" b="1">
                        <a:latin typeface="Cambria Math"/>
                      </a:rPr>
                      <m:t>+</m:t>
                    </m:r>
                    <m:r>
                      <m:rPr>
                        <m:sty m:val="p"/>
                      </m:rPr>
                      <a:rPr lang="en-US" sz="2400">
                        <a:latin typeface="Cambria Math"/>
                      </a:rPr>
                      <m:t>y</m:t>
                    </m:r>
                    <m:d>
                      <m:dPr>
                        <m:ctrlPr>
                          <a:rPr lang="en-US" sz="2400" i="1">
                            <a:latin typeface="Cambria Math" panose="02040503050406030204" pitchFamily="18" charset="0"/>
                          </a:rPr>
                        </m:ctrlPr>
                      </m:dPr>
                      <m:e>
                        <m:r>
                          <m:rPr>
                            <m:sty m:val="p"/>
                          </m:rPr>
                          <a:rPr lang="en-US" sz="2400">
                            <a:latin typeface="Cambria Math"/>
                          </a:rPr>
                          <m:t>t</m:t>
                        </m:r>
                      </m:e>
                    </m:d>
                  </m:oMath>
                </a14:m>
                <a:r>
                  <a:rPr lang="en-US" sz="2400" dirty="0"/>
                  <a:t>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𝑗</m:t>
                        </m:r>
                      </m:e>
                    </m:acc>
                  </m:oMath>
                </a14:m>
                <a:endParaRPr lang="en-US" sz="2400" b="1"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panose="02040503050406030204" pitchFamily="18" charset="0"/>
                            </a:rPr>
                          </m:ctrlPr>
                        </m:accPr>
                        <m:e>
                          <m:r>
                            <a:rPr lang="en-US" sz="2400" i="1" smtClean="0">
                              <a:latin typeface="Cambria Math"/>
                            </a:rPr>
                            <m:t>𝑣</m:t>
                          </m:r>
                        </m:e>
                      </m:acc>
                      <m:d>
                        <m:dPr>
                          <m:ctrlPr>
                            <a:rPr lang="en-US" sz="2400" i="1">
                              <a:latin typeface="Cambria Math" panose="02040503050406030204" pitchFamily="18" charset="0"/>
                            </a:rPr>
                          </m:ctrlPr>
                        </m:dPr>
                        <m:e>
                          <m:r>
                            <m:rPr>
                              <m:sty m:val="p"/>
                            </m:rPr>
                            <a:rPr lang="en-US" sz="2400">
                              <a:latin typeface="Cambria Math"/>
                            </a:rPr>
                            <m:t>t</m:t>
                          </m:r>
                        </m:e>
                      </m:d>
                      <m:r>
                        <a:rPr lang="en-US" sz="2400">
                          <a:latin typeface="Cambria Math"/>
                        </a:rPr>
                        <m:t>=  </m:t>
                      </m:r>
                      <m:acc>
                        <m:accPr>
                          <m:chr m:val="̇"/>
                          <m:ctrlPr>
                            <a:rPr lang="en-US" sz="2400" i="1">
                              <a:latin typeface="Cambria Math" panose="02040503050406030204" pitchFamily="18" charset="0"/>
                            </a:rPr>
                          </m:ctrlPr>
                        </m:accPr>
                        <m:e>
                          <m:r>
                            <m:rPr>
                              <m:sty m:val="p"/>
                            </m:rPr>
                            <a:rPr lang="en-US" sz="2400">
                              <a:latin typeface="Cambria Math"/>
                            </a:rPr>
                            <m:t>x</m:t>
                          </m:r>
                        </m:e>
                      </m:acc>
                      <m:d>
                        <m:dPr>
                          <m:ctrlPr>
                            <a:rPr lang="en-US" sz="2400" i="1">
                              <a:latin typeface="Cambria Math" panose="02040503050406030204" pitchFamily="18" charset="0"/>
                            </a:rPr>
                          </m:ctrlPr>
                        </m:dPr>
                        <m:e>
                          <m:r>
                            <m:rPr>
                              <m:sty m:val="p"/>
                            </m:rPr>
                            <a:rPr lang="en-US" sz="2400">
                              <a:latin typeface="Cambria Math"/>
                            </a:rPr>
                            <m:t>t</m:t>
                          </m:r>
                        </m:e>
                      </m:d>
                      <m:acc>
                        <m:accPr>
                          <m:chr m:val="̂"/>
                          <m:ctrlPr>
                            <a:rPr lang="en-US" sz="2400" i="1">
                              <a:latin typeface="Cambria Math" panose="02040503050406030204" pitchFamily="18" charset="0"/>
                            </a:rPr>
                          </m:ctrlPr>
                        </m:accPr>
                        <m:e>
                          <m:r>
                            <a:rPr lang="en-US" sz="2400" i="1">
                              <a:latin typeface="Cambria Math" panose="02040503050406030204" pitchFamily="18" charset="0"/>
                            </a:rPr>
                            <m:t>𝑖</m:t>
                          </m:r>
                        </m:e>
                      </m:acc>
                      <m:r>
                        <a:rPr lang="en-US" sz="2400" b="1">
                          <a:latin typeface="Cambria Math"/>
                        </a:rPr>
                        <m:t>+</m:t>
                      </m:r>
                      <m:acc>
                        <m:accPr>
                          <m:chr m:val="̇"/>
                          <m:ctrlPr>
                            <a:rPr lang="en-US" sz="2400" b="1" i="1">
                              <a:latin typeface="Cambria Math" panose="02040503050406030204" pitchFamily="18" charset="0"/>
                            </a:rPr>
                          </m:ctrlPr>
                        </m:accPr>
                        <m:e>
                          <m:r>
                            <m:rPr>
                              <m:sty m:val="p"/>
                            </m:rPr>
                            <a:rPr lang="en-US" sz="2400">
                              <a:latin typeface="Cambria Math"/>
                            </a:rPr>
                            <m:t>y</m:t>
                          </m:r>
                        </m:e>
                      </m:acc>
                      <m:d>
                        <m:dPr>
                          <m:ctrlPr>
                            <a:rPr lang="en-US" sz="2400" i="1">
                              <a:latin typeface="Cambria Math" panose="02040503050406030204" pitchFamily="18" charset="0"/>
                            </a:rPr>
                          </m:ctrlPr>
                        </m:dPr>
                        <m:e>
                          <m:r>
                            <m:rPr>
                              <m:sty m:val="p"/>
                            </m:rPr>
                            <a:rPr lang="en-US" sz="2400">
                              <a:latin typeface="Cambria Math"/>
                            </a:rPr>
                            <m:t>t</m:t>
                          </m:r>
                        </m:e>
                      </m:d>
                      <m:acc>
                        <m:accPr>
                          <m:chr m:val="̂"/>
                          <m:ctrlPr>
                            <a:rPr lang="en-US" sz="2400" i="1">
                              <a:latin typeface="Cambria Math" panose="02040503050406030204" pitchFamily="18" charset="0"/>
                            </a:rPr>
                          </m:ctrlPr>
                        </m:accPr>
                        <m:e>
                          <m:r>
                            <a:rPr lang="en-US" sz="2400" i="1">
                              <a:latin typeface="Cambria Math" panose="02040503050406030204" pitchFamily="18" charset="0"/>
                            </a:rPr>
                            <m:t>𝑗</m:t>
                          </m:r>
                        </m:e>
                      </m:acc>
                    </m:oMath>
                  </m:oMathPara>
                </a14:m>
                <a:endParaRPr lang="en-US" sz="2400" b="1"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panose="02040503050406030204" pitchFamily="18" charset="0"/>
                            </a:rPr>
                          </m:ctrlPr>
                        </m:accPr>
                        <m:e>
                          <m:r>
                            <a:rPr lang="en-US" sz="2400" i="1" smtClean="0">
                              <a:latin typeface="Cambria Math"/>
                            </a:rPr>
                            <m:t>𝑎</m:t>
                          </m:r>
                        </m:e>
                      </m:acc>
                      <m:d>
                        <m:dPr>
                          <m:ctrlPr>
                            <a:rPr lang="en-US" sz="2400" i="1">
                              <a:latin typeface="Cambria Math" panose="02040503050406030204" pitchFamily="18" charset="0"/>
                            </a:rPr>
                          </m:ctrlPr>
                        </m:dPr>
                        <m:e>
                          <m:r>
                            <m:rPr>
                              <m:sty m:val="p"/>
                            </m:rPr>
                            <a:rPr lang="en-US" sz="2400">
                              <a:latin typeface="Cambria Math"/>
                            </a:rPr>
                            <m:t>t</m:t>
                          </m:r>
                        </m:e>
                      </m:d>
                      <m:r>
                        <a:rPr lang="en-US" sz="2400">
                          <a:latin typeface="Cambria Math"/>
                        </a:rPr>
                        <m:t>=  </m:t>
                      </m:r>
                      <m:acc>
                        <m:accPr>
                          <m:chr m:val="̈"/>
                          <m:ctrlPr>
                            <a:rPr lang="en-US" sz="2400" i="1">
                              <a:latin typeface="Cambria Math" panose="02040503050406030204" pitchFamily="18" charset="0"/>
                            </a:rPr>
                          </m:ctrlPr>
                        </m:accPr>
                        <m:e>
                          <m:r>
                            <m:rPr>
                              <m:sty m:val="p"/>
                            </m:rPr>
                            <a:rPr lang="en-US" sz="2400">
                              <a:latin typeface="Cambria Math"/>
                            </a:rPr>
                            <m:t>x</m:t>
                          </m:r>
                        </m:e>
                      </m:acc>
                      <m:d>
                        <m:dPr>
                          <m:ctrlPr>
                            <a:rPr lang="en-US" sz="2400" i="1">
                              <a:latin typeface="Cambria Math" panose="02040503050406030204" pitchFamily="18" charset="0"/>
                            </a:rPr>
                          </m:ctrlPr>
                        </m:dPr>
                        <m:e>
                          <m:r>
                            <m:rPr>
                              <m:sty m:val="p"/>
                            </m:rPr>
                            <a:rPr lang="en-US" sz="2400">
                              <a:latin typeface="Cambria Math"/>
                            </a:rPr>
                            <m:t>t</m:t>
                          </m:r>
                        </m:e>
                      </m:d>
                      <m:acc>
                        <m:accPr>
                          <m:chr m:val="̂"/>
                          <m:ctrlPr>
                            <a:rPr lang="en-US" sz="2400" i="1">
                              <a:latin typeface="Cambria Math" panose="02040503050406030204" pitchFamily="18" charset="0"/>
                            </a:rPr>
                          </m:ctrlPr>
                        </m:accPr>
                        <m:e>
                          <m:r>
                            <a:rPr lang="en-US" sz="2400" i="1">
                              <a:latin typeface="Cambria Math" panose="02040503050406030204" pitchFamily="18" charset="0"/>
                            </a:rPr>
                            <m:t>𝑖</m:t>
                          </m:r>
                        </m:e>
                      </m:acc>
                      <m:r>
                        <a:rPr lang="en-US" sz="2400" b="1">
                          <a:latin typeface="Cambria Math"/>
                        </a:rPr>
                        <m:t>+</m:t>
                      </m:r>
                      <m:acc>
                        <m:accPr>
                          <m:chr m:val="̈"/>
                          <m:ctrlPr>
                            <a:rPr lang="en-US" sz="2400" b="1" i="1">
                              <a:latin typeface="Cambria Math" panose="02040503050406030204" pitchFamily="18" charset="0"/>
                            </a:rPr>
                          </m:ctrlPr>
                        </m:accPr>
                        <m:e>
                          <m:r>
                            <m:rPr>
                              <m:sty m:val="p"/>
                            </m:rPr>
                            <a:rPr lang="en-US" sz="2400">
                              <a:latin typeface="Cambria Math"/>
                            </a:rPr>
                            <m:t>y</m:t>
                          </m:r>
                        </m:e>
                      </m:acc>
                      <m:d>
                        <m:dPr>
                          <m:ctrlPr>
                            <a:rPr lang="en-US" sz="2400" i="1">
                              <a:latin typeface="Cambria Math" panose="02040503050406030204" pitchFamily="18" charset="0"/>
                            </a:rPr>
                          </m:ctrlPr>
                        </m:dPr>
                        <m:e>
                          <m:r>
                            <m:rPr>
                              <m:sty m:val="p"/>
                            </m:rPr>
                            <a:rPr lang="en-US" sz="2400">
                              <a:latin typeface="Cambria Math"/>
                            </a:rPr>
                            <m:t>t</m:t>
                          </m:r>
                        </m:e>
                      </m:d>
                      <m:acc>
                        <m:accPr>
                          <m:chr m:val="̂"/>
                          <m:ctrlPr>
                            <a:rPr lang="en-US" sz="2400" i="1">
                              <a:latin typeface="Cambria Math" panose="02040503050406030204" pitchFamily="18" charset="0"/>
                            </a:rPr>
                          </m:ctrlPr>
                        </m:accPr>
                        <m:e>
                          <m:r>
                            <a:rPr lang="en-US" sz="2400" i="1">
                              <a:latin typeface="Cambria Math" panose="02040503050406030204" pitchFamily="18" charset="0"/>
                            </a:rPr>
                            <m:t>𝑗</m:t>
                          </m:r>
                        </m:e>
                      </m:acc>
                    </m:oMath>
                  </m:oMathPara>
                </a14:m>
                <a:endParaRPr lang="en-US" sz="2400" b="1" dirty="0"/>
              </a:p>
              <a:p>
                <a:pPr marL="0" indent="0" algn="ctr">
                  <a:buNone/>
                </a:pP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71600"/>
                <a:ext cx="4114800" cy="4756150"/>
              </a:xfrm>
              <a:blipFill>
                <a:blip r:embed="rId2"/>
                <a:stretch>
                  <a:fillRect t="-18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29262FE-7F58-4A1E-8AF3-5A510A86DEBD}" type="slidenum">
              <a:rPr lang="en-US" smtClean="0"/>
              <a:t>6</a:t>
            </a:fld>
            <a:endParaRPr lang="en-US"/>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267200" y="1371600"/>
                <a:ext cx="4114800" cy="457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accent1">
                        <a:lumMod val="50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1">
                        <a:lumMod val="50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1">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1">
                        <a:lumMod val="50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1">
                        <a:lumMod val="50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dirty="0"/>
                  <a:t>Rotation</a:t>
                </a:r>
              </a:p>
              <a:p>
                <a:endParaRPr lang="en-US" dirty="0"/>
              </a:p>
              <a:p>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panose="02040503050406030204" pitchFamily="18" charset="0"/>
                              <a:ea typeface="Cambria Math"/>
                            </a:rPr>
                          </m:ctrlPr>
                        </m:accPr>
                        <m:e>
                          <m:r>
                            <m:rPr>
                              <m:sty m:val="p"/>
                            </m:rPr>
                            <a:rPr lang="en-US" sz="2400">
                              <a:latin typeface="Cambria Math"/>
                              <a:ea typeface="Cambria Math"/>
                            </a:rPr>
                            <m:t>θ</m:t>
                          </m:r>
                        </m:e>
                      </m:acc>
                      <m:d>
                        <m:dPr>
                          <m:ctrlPr>
                            <a:rPr lang="en-US" sz="2400" i="1">
                              <a:latin typeface="Cambria Math" panose="02040503050406030204" pitchFamily="18" charset="0"/>
                            </a:rPr>
                          </m:ctrlPr>
                        </m:dPr>
                        <m:e>
                          <m:r>
                            <m:rPr>
                              <m:sty m:val="p"/>
                            </m:rPr>
                            <a:rPr lang="en-US" sz="2400">
                              <a:latin typeface="Cambria Math"/>
                            </a:rPr>
                            <m:t>t</m:t>
                          </m:r>
                        </m:e>
                      </m:d>
                      <m:r>
                        <a:rPr lang="en-US" sz="2400">
                          <a:latin typeface="Cambria Math"/>
                        </a:rPr>
                        <m:t>=</m:t>
                      </m:r>
                      <m:r>
                        <m:rPr>
                          <m:sty m:val="p"/>
                        </m:rPr>
                        <a:rPr lang="en-US" sz="2400">
                          <a:latin typeface="Cambria Math"/>
                          <a:ea typeface="Cambria Math"/>
                        </a:rPr>
                        <m:t>θ</m:t>
                      </m:r>
                      <m:d>
                        <m:dPr>
                          <m:ctrlPr>
                            <a:rPr lang="en-US" sz="2400" i="1">
                              <a:latin typeface="Cambria Math" panose="02040503050406030204" pitchFamily="18" charset="0"/>
                            </a:rPr>
                          </m:ctrlPr>
                        </m:dPr>
                        <m:e>
                          <m:r>
                            <m:rPr>
                              <m:sty m:val="p"/>
                            </m:rPr>
                            <a:rPr lang="en-US" sz="2400">
                              <a:latin typeface="Cambria Math"/>
                            </a:rPr>
                            <m:t>t</m:t>
                          </m:r>
                        </m:e>
                      </m:d>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𝑘</m:t>
                          </m:r>
                        </m:e>
                      </m:acc>
                    </m:oMath>
                  </m:oMathPara>
                </a14:m>
                <a:endParaRPr lang="en-US" sz="2400" b="1"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panose="02040503050406030204" pitchFamily="18" charset="0"/>
                              <a:ea typeface="Cambria Math"/>
                            </a:rPr>
                          </m:ctrlPr>
                        </m:accPr>
                        <m:e>
                          <m:r>
                            <m:rPr>
                              <m:sty m:val="p"/>
                            </m:rPr>
                            <a:rPr lang="en-US" sz="2400">
                              <a:latin typeface="Cambria Math"/>
                              <a:ea typeface="Cambria Math"/>
                            </a:rPr>
                            <m:t>ω</m:t>
                          </m:r>
                        </m:e>
                      </m:acc>
                      <m:d>
                        <m:dPr>
                          <m:ctrlPr>
                            <a:rPr lang="en-US" sz="2400" i="1">
                              <a:latin typeface="Cambria Math" panose="02040503050406030204" pitchFamily="18" charset="0"/>
                            </a:rPr>
                          </m:ctrlPr>
                        </m:dPr>
                        <m:e>
                          <m:r>
                            <m:rPr>
                              <m:sty m:val="p"/>
                            </m:rPr>
                            <a:rPr lang="en-US" sz="2400">
                              <a:latin typeface="Cambria Math"/>
                            </a:rPr>
                            <m:t>t</m:t>
                          </m:r>
                        </m:e>
                      </m:d>
                      <m:r>
                        <a:rPr lang="en-US" sz="2400">
                          <a:latin typeface="Cambria Math"/>
                        </a:rPr>
                        <m:t>=</m:t>
                      </m:r>
                      <m:acc>
                        <m:accPr>
                          <m:chr m:val="̇"/>
                          <m:ctrlPr>
                            <a:rPr lang="en-US" sz="2400" i="1" smtClean="0">
                              <a:latin typeface="Cambria Math" panose="02040503050406030204" pitchFamily="18" charset="0"/>
                            </a:rPr>
                          </m:ctrlPr>
                        </m:accPr>
                        <m:e>
                          <m:r>
                            <m:rPr>
                              <m:sty m:val="p"/>
                            </m:rPr>
                            <a:rPr lang="en-US" sz="2400">
                              <a:latin typeface="Cambria Math"/>
                              <a:ea typeface="Cambria Math"/>
                            </a:rPr>
                            <m:t>θ</m:t>
                          </m:r>
                        </m:e>
                      </m:acc>
                      <m:d>
                        <m:dPr>
                          <m:ctrlPr>
                            <a:rPr lang="en-US" sz="2400" i="1">
                              <a:latin typeface="Cambria Math" panose="02040503050406030204" pitchFamily="18" charset="0"/>
                            </a:rPr>
                          </m:ctrlPr>
                        </m:dPr>
                        <m:e>
                          <m:r>
                            <m:rPr>
                              <m:sty m:val="p"/>
                            </m:rPr>
                            <a:rPr lang="en-US" sz="2400">
                              <a:latin typeface="Cambria Math"/>
                            </a:rPr>
                            <m:t>t</m:t>
                          </m:r>
                        </m:e>
                      </m:d>
                      <m:acc>
                        <m:accPr>
                          <m:chr m:val="̂"/>
                          <m:ctrlPr>
                            <a:rPr lang="en-US" sz="2400" i="1">
                              <a:latin typeface="Cambria Math" panose="02040503050406030204" pitchFamily="18" charset="0"/>
                            </a:rPr>
                          </m:ctrlPr>
                        </m:accPr>
                        <m:e>
                          <m:r>
                            <a:rPr lang="en-US" sz="2400" i="1">
                              <a:latin typeface="Cambria Math" panose="02040503050406030204" pitchFamily="18" charset="0"/>
                            </a:rPr>
                            <m:t>𝑘</m:t>
                          </m:r>
                        </m:e>
                      </m:acc>
                    </m:oMath>
                  </m:oMathPara>
                </a14:m>
                <a:endParaRPr lang="en-US" sz="2400" b="1"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panose="02040503050406030204" pitchFamily="18" charset="0"/>
                              <a:ea typeface="Cambria Math"/>
                            </a:rPr>
                          </m:ctrlPr>
                        </m:accPr>
                        <m:e>
                          <m:r>
                            <m:rPr>
                              <m:sty m:val="p"/>
                            </m:rPr>
                            <a:rPr lang="en-US" sz="2400">
                              <a:latin typeface="Cambria Math"/>
                              <a:ea typeface="Cambria Math"/>
                            </a:rPr>
                            <m:t>α</m:t>
                          </m:r>
                        </m:e>
                      </m:acc>
                      <m:d>
                        <m:dPr>
                          <m:ctrlPr>
                            <a:rPr lang="en-US" sz="2400" i="1">
                              <a:latin typeface="Cambria Math" panose="02040503050406030204" pitchFamily="18" charset="0"/>
                            </a:rPr>
                          </m:ctrlPr>
                        </m:dPr>
                        <m:e>
                          <m:r>
                            <m:rPr>
                              <m:sty m:val="p"/>
                            </m:rPr>
                            <a:rPr lang="en-US" sz="2400">
                              <a:latin typeface="Cambria Math"/>
                            </a:rPr>
                            <m:t>t</m:t>
                          </m:r>
                        </m:e>
                      </m:d>
                      <m:r>
                        <a:rPr lang="en-US" sz="2400">
                          <a:latin typeface="Cambria Math"/>
                        </a:rPr>
                        <m:t>=</m:t>
                      </m:r>
                      <m:acc>
                        <m:accPr>
                          <m:chr m:val="̈"/>
                          <m:ctrlPr>
                            <a:rPr lang="en-US" sz="2400" i="1" smtClean="0">
                              <a:latin typeface="Cambria Math" panose="02040503050406030204" pitchFamily="18" charset="0"/>
                            </a:rPr>
                          </m:ctrlPr>
                        </m:accPr>
                        <m:e>
                          <m:r>
                            <m:rPr>
                              <m:sty m:val="p"/>
                            </m:rPr>
                            <a:rPr lang="en-US" sz="2400">
                              <a:latin typeface="Cambria Math"/>
                              <a:ea typeface="Cambria Math"/>
                            </a:rPr>
                            <m:t>θ</m:t>
                          </m:r>
                        </m:e>
                      </m:acc>
                      <m:d>
                        <m:dPr>
                          <m:ctrlPr>
                            <a:rPr lang="en-US" sz="2400" i="1">
                              <a:latin typeface="Cambria Math" panose="02040503050406030204" pitchFamily="18" charset="0"/>
                            </a:rPr>
                          </m:ctrlPr>
                        </m:dPr>
                        <m:e>
                          <m:r>
                            <m:rPr>
                              <m:sty m:val="p"/>
                            </m:rPr>
                            <a:rPr lang="en-US" sz="2400">
                              <a:latin typeface="Cambria Math"/>
                            </a:rPr>
                            <m:t>t</m:t>
                          </m:r>
                        </m:e>
                      </m:d>
                      <m:acc>
                        <m:accPr>
                          <m:chr m:val="̂"/>
                          <m:ctrlPr>
                            <a:rPr lang="en-US" sz="2400" i="1">
                              <a:latin typeface="Cambria Math" panose="02040503050406030204" pitchFamily="18" charset="0"/>
                            </a:rPr>
                          </m:ctrlPr>
                        </m:accPr>
                        <m:e>
                          <m:r>
                            <a:rPr lang="en-US" sz="2400" i="1">
                              <a:latin typeface="Cambria Math" panose="02040503050406030204" pitchFamily="18" charset="0"/>
                            </a:rPr>
                            <m:t>𝑘</m:t>
                          </m:r>
                        </m:e>
                      </m:acc>
                    </m:oMath>
                  </m:oMathPara>
                </a14:m>
                <a:endParaRPr lang="en-US" sz="2400" b="1" dirty="0"/>
              </a:p>
              <a:p>
                <a:pPr marL="0" indent="0" algn="ctr">
                  <a:buFont typeface="Arial" panose="020B0604020202020204" pitchFamily="34" charset="0"/>
                  <a:buNone/>
                </a:pPr>
                <a:endParaRPr lang="en-US" sz="2400" b="1"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267200" y="1371600"/>
                <a:ext cx="4114800" cy="4572000"/>
              </a:xfrm>
              <a:prstGeom prst="rect">
                <a:avLst/>
              </a:prstGeom>
              <a:blipFill>
                <a:blip r:embed="rId3"/>
                <a:stretch>
                  <a:fillRect t="-1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55B3504A-DE8D-45FF-8323-D16D8B7CEDFA}"/>
              </a:ext>
            </a:extLst>
          </p:cNvPr>
          <p:cNvSpPr txBox="1">
            <a:spLocks/>
          </p:cNvSpPr>
          <p:nvPr/>
        </p:nvSpPr>
        <p:spPr>
          <a:xfrm>
            <a:off x="600075" y="4697809"/>
            <a:ext cx="7943850" cy="15771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accent1">
                    <a:lumMod val="50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1">
                    <a:lumMod val="50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1">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1">
                    <a:lumMod val="50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1">
                    <a:lumMod val="50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Similar to the way moments work, the axis of rotation, along with the right hand rule indicates the “direction” of  the rotation.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65976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Motion of a Point in Fixed Axis Rotation</a:t>
            </a:r>
          </a:p>
        </p:txBody>
      </p:sp>
      <p:sp>
        <p:nvSpPr>
          <p:cNvPr id="3" name="Content Placeholder 2"/>
          <p:cNvSpPr>
            <a:spLocks noGrp="1"/>
          </p:cNvSpPr>
          <p:nvPr>
            <p:ph idx="1"/>
          </p:nvPr>
        </p:nvSpPr>
        <p:spPr>
          <a:xfrm>
            <a:off x="457200" y="1600200"/>
            <a:ext cx="4876800" cy="4525963"/>
          </a:xfrm>
        </p:spPr>
        <p:txBody>
          <a:bodyPr>
            <a:normAutofit fontScale="92500" lnSpcReduction="10000"/>
          </a:bodyPr>
          <a:lstStyle/>
          <a:p>
            <a:r>
              <a:rPr lang="en-US" dirty="0"/>
              <a:t>As we look at motion about a fixed axis, the material on the axis of rotation is not moving, but all points not on the axis of rotation are moving.</a:t>
            </a:r>
          </a:p>
          <a:p>
            <a:r>
              <a:rPr lang="en-US" dirty="0"/>
              <a:t>To discuss the motion of a point on a rotating body, we will use </a:t>
            </a:r>
            <a:r>
              <a:rPr lang="en-US" u="sng" dirty="0"/>
              <a:t>vectors in rectangular coordinates</a:t>
            </a:r>
            <a:r>
              <a:rPr lang="en-US" dirty="0"/>
              <a:t>.</a:t>
            </a:r>
          </a:p>
        </p:txBody>
      </p:sp>
      <p:sp>
        <p:nvSpPr>
          <p:cNvPr id="4" name="Slide Number Placeholder 3"/>
          <p:cNvSpPr>
            <a:spLocks noGrp="1"/>
          </p:cNvSpPr>
          <p:nvPr>
            <p:ph type="sldNum" sz="quarter" idx="12"/>
          </p:nvPr>
        </p:nvSpPr>
        <p:spPr/>
        <p:txBody>
          <a:bodyPr/>
          <a:lstStyle/>
          <a:p>
            <a:fld id="{929262FE-7F58-4A1E-8AF3-5A510A86DEBD}" type="slidenum">
              <a:rPr lang="en-US" smtClean="0"/>
              <a:t>7</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429000"/>
            <a:ext cx="312181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a:off x="6101444" y="3048000"/>
            <a:ext cx="723899" cy="1519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H="1">
            <a:off x="7312819" y="2743200"/>
            <a:ext cx="723901" cy="13535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5377543" y="1447800"/>
            <a:ext cx="1447800" cy="1477328"/>
          </a:xfrm>
          <a:prstGeom prst="rect">
            <a:avLst/>
          </a:prstGeom>
          <a:noFill/>
        </p:spPr>
        <p:txBody>
          <a:bodyPr wrap="square" rtlCol="0">
            <a:spAutoFit/>
          </a:bodyPr>
          <a:lstStyle/>
          <a:p>
            <a:pPr algn="ctr"/>
            <a:r>
              <a:rPr lang="en-US" dirty="0"/>
              <a:t>The record as a whole is being rotated about a fixed point</a:t>
            </a:r>
          </a:p>
        </p:txBody>
      </p:sp>
      <p:sp>
        <p:nvSpPr>
          <p:cNvPr id="10" name="TextBox 9"/>
          <p:cNvSpPr txBox="1"/>
          <p:nvPr/>
        </p:nvSpPr>
        <p:spPr>
          <a:xfrm>
            <a:off x="7312819" y="1143000"/>
            <a:ext cx="1447800" cy="1477328"/>
          </a:xfrm>
          <a:prstGeom prst="rect">
            <a:avLst/>
          </a:prstGeom>
          <a:noFill/>
        </p:spPr>
        <p:txBody>
          <a:bodyPr wrap="square" rtlCol="0">
            <a:spAutoFit/>
          </a:bodyPr>
          <a:lstStyle/>
          <a:p>
            <a:pPr algn="ctr"/>
            <a:r>
              <a:rPr lang="en-US" dirty="0"/>
              <a:t>Any point on the record will have a velocity and acceleration</a:t>
            </a:r>
          </a:p>
        </p:txBody>
      </p:sp>
    </p:spTree>
    <p:extLst>
      <p:ext uri="{BB962C8B-B14F-4D97-AF65-F5344CB8AC3E}">
        <p14:creationId xmlns:p14="http://schemas.microsoft.com/office/powerpoint/2010/main" val="250819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Vectors in Fixed Rotation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1" y="3278017"/>
                <a:ext cx="4876800" cy="3443458"/>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sub>
                          </m:sSub>
                        </m:e>
                      </m:acc>
                      <m:r>
                        <a:rPr lang="en-US" i="1">
                          <a:latin typeface="Cambria Math"/>
                        </a:rPr>
                        <m:t>=  </m:t>
                      </m:r>
                      <m:r>
                        <a:rPr lang="en-US" b="0" i="1" smtClean="0">
                          <a:latin typeface="Cambria Math"/>
                        </a:rPr>
                        <m:t>𝑟</m:t>
                      </m:r>
                      <m:r>
                        <a:rPr lang="en-CA" b="0" i="1" baseline="-25000" smtClean="0">
                          <a:latin typeface="Cambria Math" panose="02040503050406030204" pitchFamily="18" charset="0"/>
                        </a:rPr>
                        <m:t>𝑃</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cos</m:t>
                          </m:r>
                        </m:fName>
                        <m:e>
                          <m:r>
                            <a:rPr lang="en-CA" b="0" i="1" smtClean="0">
                              <a:latin typeface="Cambria Math" panose="02040503050406030204" pitchFamily="18" charset="0"/>
                            </a:rPr>
                            <m:t>𝜃</m:t>
                          </m:r>
                        </m:e>
                      </m:func>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𝑖</m:t>
                          </m:r>
                        </m:e>
                      </m:acc>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sin</m:t>
                          </m:r>
                        </m:fName>
                        <m:e>
                          <m:r>
                            <a:rPr lang="en-CA" b="0" i="1" smtClean="0">
                              <a:latin typeface="Cambria Math" panose="02040503050406030204" pitchFamily="18" charset="0"/>
                            </a:rPr>
                            <m:t>𝜃</m:t>
                          </m:r>
                        </m:e>
                      </m:func>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𝑗</m:t>
                          </m:r>
                        </m:e>
                      </m:acc>
                    </m:oMath>
                  </m:oMathPara>
                </a14:m>
                <a:endParaRPr lang="en-US" b="1" i="1" dirty="0"/>
              </a:p>
              <a:p>
                <a:pPr marL="0" indent="0" algn="ctr">
                  <a:buNone/>
                </a:pPr>
                <a:endParaRPr lang="en-US" b="1"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𝑣</m:t>
                          </m:r>
                          <m:r>
                            <a:rPr lang="en-CA" b="0" i="1" baseline="-25000" smtClean="0">
                              <a:latin typeface="Cambria Math" panose="02040503050406030204" pitchFamily="18" charset="0"/>
                            </a:rPr>
                            <m:t>𝑃</m:t>
                          </m:r>
                        </m:e>
                      </m:acc>
                      <m:r>
                        <a:rPr lang="en-US" i="0">
                          <a:latin typeface="Cambria Math"/>
                        </a:rPr>
                        <m:t>=</m:t>
                      </m:r>
                      <m:f>
                        <m:fPr>
                          <m:ctrlPr>
                            <a:rPr lang="en-CA" b="0" i="1" smtClean="0">
                              <a:latin typeface="Cambria Math" panose="02040503050406030204" pitchFamily="18" charset="0"/>
                            </a:rPr>
                          </m:ctrlPr>
                        </m:fPr>
                        <m:num>
                          <m:r>
                            <m:rPr>
                              <m:sty m:val="p"/>
                            </m:rPr>
                            <a:rPr lang="en-CA" b="0" i="0" smtClean="0">
                              <a:latin typeface="Cambria Math" panose="02040503050406030204" pitchFamily="18" charset="0"/>
                            </a:rPr>
                            <m:t>d</m:t>
                          </m:r>
                        </m:num>
                        <m:den>
                          <m:r>
                            <m:rPr>
                              <m:sty m:val="p"/>
                            </m:rPr>
                            <a:rPr lang="en-CA" b="0" i="0" smtClean="0">
                              <a:latin typeface="Cambria Math" panose="02040503050406030204" pitchFamily="18" charset="0"/>
                            </a:rPr>
                            <m:t>dt</m:t>
                          </m:r>
                        </m:den>
                      </m:f>
                      <m:d>
                        <m:dPr>
                          <m:ctrlPr>
                            <a:rPr lang="en-CA" b="0" i="1" smtClean="0">
                              <a:latin typeface="Cambria Math" panose="02040503050406030204" pitchFamily="18" charset="0"/>
                            </a:rPr>
                          </m:ctrlPr>
                        </m:d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𝑟</m:t>
                              </m:r>
                              <m:r>
                                <a:rPr lang="en-CA" b="0" i="1" baseline="-25000" smtClean="0">
                                  <a:latin typeface="Cambria Math" panose="02040503050406030204" pitchFamily="18" charset="0"/>
                                </a:rPr>
                                <m:t>𝑃</m:t>
                              </m:r>
                            </m:e>
                          </m:acc>
                        </m:e>
                      </m:d>
                    </m:oMath>
                  </m:oMathPara>
                </a14:m>
                <a:endParaRPr lang="en-CA" b="0" i="1" dirty="0">
                  <a:latin typeface="Cambria Math" panose="02040503050406030204" pitchFamily="18" charset="0"/>
                </a:endParaRPr>
              </a:p>
              <a:p>
                <a:pPr marL="0" indent="0" algn="ctr">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𝑑</m:t>
                        </m:r>
                      </m:num>
                      <m:den>
                        <m:r>
                          <a:rPr lang="en-CA" i="1">
                            <a:latin typeface="Cambria Math" panose="02040503050406030204" pitchFamily="18" charset="0"/>
                          </a:rPr>
                          <m:t>𝑑𝑡</m:t>
                        </m:r>
                      </m:den>
                    </m:f>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sub>
                        </m:sSub>
                      </m:e>
                    </m:d>
                    <m:func>
                      <m:funcPr>
                        <m:ctrlPr>
                          <a:rPr lang="en-CA" i="1">
                            <a:latin typeface="Cambria Math" panose="02040503050406030204" pitchFamily="18" charset="0"/>
                          </a:rPr>
                        </m:ctrlPr>
                      </m:funcPr>
                      <m:fName>
                        <m:r>
                          <m:rPr>
                            <m:sty m:val="p"/>
                          </m:rPr>
                          <a:rPr lang="en-CA">
                            <a:latin typeface="Cambria Math" panose="02040503050406030204" pitchFamily="18" charset="0"/>
                          </a:rPr>
                          <m:t>cos</m:t>
                        </m:r>
                      </m:fName>
                      <m:e>
                        <m:r>
                          <a:rPr lang="en-CA" i="1">
                            <a:latin typeface="Cambria Math" panose="02040503050406030204" pitchFamily="18" charset="0"/>
                          </a:rPr>
                          <m:t>𝜃</m:t>
                        </m:r>
                      </m:e>
                    </m:func>
                    <m:acc>
                      <m:accPr>
                        <m:chr m:val="̂"/>
                        <m:ctrlPr>
                          <a:rPr lang="en-CA" i="1">
                            <a:latin typeface="Cambria Math" panose="02040503050406030204" pitchFamily="18" charset="0"/>
                          </a:rPr>
                        </m:ctrlPr>
                      </m:accPr>
                      <m:e>
                        <m:r>
                          <a:rPr lang="en-CA" i="1">
                            <a:latin typeface="Cambria Math" panose="02040503050406030204" pitchFamily="18" charset="0"/>
                          </a:rPr>
                          <m:t>𝑖</m:t>
                        </m:r>
                      </m:e>
                    </m:acc>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sub>
                    </m:sSub>
                    <m:f>
                      <m:fPr>
                        <m:ctrlPr>
                          <a:rPr lang="en-CA" i="1">
                            <a:latin typeface="Cambria Math" panose="02040503050406030204" pitchFamily="18" charset="0"/>
                          </a:rPr>
                        </m:ctrlPr>
                      </m:fPr>
                      <m:num>
                        <m:r>
                          <a:rPr lang="en-CA" i="1">
                            <a:latin typeface="Cambria Math" panose="02040503050406030204" pitchFamily="18" charset="0"/>
                          </a:rPr>
                          <m:t>𝑑</m:t>
                        </m:r>
                      </m:num>
                      <m:den>
                        <m:r>
                          <a:rPr lang="en-CA" i="1">
                            <a:latin typeface="Cambria Math" panose="02040503050406030204" pitchFamily="18" charset="0"/>
                          </a:rPr>
                          <m:t>𝑑𝑡</m:t>
                        </m:r>
                      </m:den>
                    </m:f>
                    <m:d>
                      <m:dPr>
                        <m:ctrlPr>
                          <a:rPr lang="en-CA" i="1">
                            <a:latin typeface="Cambria Math" panose="02040503050406030204" pitchFamily="18" charset="0"/>
                          </a:rPr>
                        </m:ctrlPr>
                      </m:dPr>
                      <m:e>
                        <m:func>
                          <m:funcPr>
                            <m:ctrlPr>
                              <a:rPr lang="en-CA" i="1">
                                <a:latin typeface="Cambria Math" panose="02040503050406030204" pitchFamily="18" charset="0"/>
                              </a:rPr>
                            </m:ctrlPr>
                          </m:funcPr>
                          <m:fName>
                            <m:r>
                              <m:rPr>
                                <m:sty m:val="p"/>
                              </m:rPr>
                              <a:rPr lang="en-CA">
                                <a:latin typeface="Cambria Math" panose="02040503050406030204" pitchFamily="18" charset="0"/>
                              </a:rPr>
                              <m:t>cos</m:t>
                            </m:r>
                          </m:fName>
                          <m:e>
                            <m:r>
                              <a:rPr lang="en-CA" i="1">
                                <a:latin typeface="Cambria Math" panose="02040503050406030204" pitchFamily="18" charset="0"/>
                              </a:rPr>
                              <m:t>𝜃</m:t>
                            </m:r>
                          </m:e>
                        </m:func>
                      </m:e>
                    </m:d>
                    <m:r>
                      <a:rPr lang="en-CA" i="1">
                        <a:latin typeface="Cambria Math" panose="02040503050406030204" pitchFamily="18" charset="0"/>
                      </a:rPr>
                      <m:t> </m:t>
                    </m:r>
                    <m:acc>
                      <m:accPr>
                        <m:chr m:val="̂"/>
                        <m:ctrlPr>
                          <a:rPr lang="en-CA" i="1">
                            <a:latin typeface="Cambria Math" panose="02040503050406030204" pitchFamily="18" charset="0"/>
                          </a:rPr>
                        </m:ctrlPr>
                      </m:accPr>
                      <m:e>
                        <m:r>
                          <a:rPr lang="en-CA" i="1">
                            <a:latin typeface="Cambria Math" panose="02040503050406030204" pitchFamily="18" charset="0"/>
                          </a:rPr>
                          <m:t>𝑖</m:t>
                        </m:r>
                      </m:e>
                    </m:acc>
                    <m:r>
                      <a:rPr lang="en-CA" i="1">
                        <a:latin typeface="Cambria Math" panose="02040503050406030204" pitchFamily="18" charset="0"/>
                      </a:rPr>
                      <m:t>+</m:t>
                    </m:r>
                  </m:oMath>
                </a14:m>
                <a:r>
                  <a:rPr lang="en-CA" dirty="0"/>
                  <a:t> </a:t>
                </a:r>
                <a14:m>
                  <m:oMath xmlns:m="http://schemas.openxmlformats.org/officeDocument/2006/math">
                    <m:f>
                      <m:fPr>
                        <m:ctrlPr>
                          <a:rPr lang="en-CA" i="1">
                            <a:latin typeface="Cambria Math" panose="02040503050406030204" pitchFamily="18" charset="0"/>
                          </a:rPr>
                        </m:ctrlPr>
                      </m:fPr>
                      <m:num>
                        <m:r>
                          <a:rPr lang="en-CA" i="1">
                            <a:latin typeface="Cambria Math" panose="02040503050406030204" pitchFamily="18" charset="0"/>
                          </a:rPr>
                          <m:t>𝑑</m:t>
                        </m:r>
                      </m:num>
                      <m:den>
                        <m:r>
                          <a:rPr lang="en-CA" i="1">
                            <a:latin typeface="Cambria Math" panose="02040503050406030204" pitchFamily="18" charset="0"/>
                          </a:rPr>
                          <m:t>𝑑𝑡</m:t>
                        </m:r>
                      </m:den>
                    </m:f>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sub>
                        </m:sSub>
                      </m:e>
                    </m:d>
                    <m:func>
                      <m:funcPr>
                        <m:ctrlPr>
                          <a:rPr lang="en-CA" i="1">
                            <a:latin typeface="Cambria Math" panose="02040503050406030204" pitchFamily="18" charset="0"/>
                          </a:rPr>
                        </m:ctrlPr>
                      </m:funcPr>
                      <m:fName>
                        <m:r>
                          <m:rPr>
                            <m:sty m:val="p"/>
                          </m:rPr>
                          <a:rPr lang="en-CA">
                            <a:latin typeface="Cambria Math" panose="02040503050406030204" pitchFamily="18" charset="0"/>
                          </a:rPr>
                          <m:t>sin</m:t>
                        </m:r>
                      </m:fName>
                      <m:e>
                        <m:r>
                          <a:rPr lang="en-CA" i="1">
                            <a:latin typeface="Cambria Math" panose="02040503050406030204" pitchFamily="18" charset="0"/>
                          </a:rPr>
                          <m:t>𝜃</m:t>
                        </m:r>
                      </m:e>
                    </m:func>
                    <m:acc>
                      <m:accPr>
                        <m:chr m:val="̂"/>
                        <m:ctrlPr>
                          <a:rPr lang="en-CA" i="1">
                            <a:latin typeface="Cambria Math" panose="02040503050406030204" pitchFamily="18" charset="0"/>
                          </a:rPr>
                        </m:ctrlPr>
                      </m:accPr>
                      <m:e>
                        <m:r>
                          <a:rPr lang="en-CA" i="1">
                            <a:latin typeface="Cambria Math" panose="02040503050406030204" pitchFamily="18" charset="0"/>
                          </a:rPr>
                          <m:t>𝑗</m:t>
                        </m:r>
                      </m:e>
                    </m:acc>
                    <m:r>
                      <a:rPr lang="en-CA" i="1">
                        <a:latin typeface="Cambria Math" panose="02040503050406030204" pitchFamily="18" charset="0"/>
                      </a:rPr>
                      <m:t>+</m:t>
                    </m:r>
                  </m:oMath>
                </a14:m>
                <a:r>
                  <a:rPr lang="en-CA"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sub>
                    </m:sSub>
                    <m:f>
                      <m:fPr>
                        <m:ctrlPr>
                          <a:rPr lang="en-CA" i="1">
                            <a:latin typeface="Cambria Math" panose="02040503050406030204" pitchFamily="18" charset="0"/>
                          </a:rPr>
                        </m:ctrlPr>
                      </m:fPr>
                      <m:num>
                        <m:r>
                          <a:rPr lang="en-CA" i="1">
                            <a:latin typeface="Cambria Math" panose="02040503050406030204" pitchFamily="18" charset="0"/>
                          </a:rPr>
                          <m:t>𝑑</m:t>
                        </m:r>
                      </m:num>
                      <m:den>
                        <m:r>
                          <a:rPr lang="en-CA" i="1">
                            <a:latin typeface="Cambria Math" panose="02040503050406030204" pitchFamily="18" charset="0"/>
                          </a:rPr>
                          <m:t>𝑑𝑡</m:t>
                        </m:r>
                      </m:den>
                    </m:f>
                    <m:d>
                      <m:dPr>
                        <m:ctrlPr>
                          <a:rPr lang="en-CA" i="1">
                            <a:latin typeface="Cambria Math" panose="02040503050406030204" pitchFamily="18" charset="0"/>
                          </a:rPr>
                        </m:ctrlPr>
                      </m:dPr>
                      <m:e>
                        <m:func>
                          <m:funcPr>
                            <m:ctrlPr>
                              <a:rPr lang="en-CA" i="1">
                                <a:latin typeface="Cambria Math" panose="02040503050406030204" pitchFamily="18" charset="0"/>
                              </a:rPr>
                            </m:ctrlPr>
                          </m:funcPr>
                          <m:fName>
                            <m:r>
                              <m:rPr>
                                <m:sty m:val="p"/>
                              </m:rPr>
                              <a:rPr lang="en-CA">
                                <a:latin typeface="Cambria Math" panose="02040503050406030204" pitchFamily="18" charset="0"/>
                              </a:rPr>
                              <m:t>sin</m:t>
                            </m:r>
                          </m:fName>
                          <m:e>
                            <m:r>
                              <a:rPr lang="en-CA" i="1">
                                <a:latin typeface="Cambria Math" panose="02040503050406030204" pitchFamily="18" charset="0"/>
                              </a:rPr>
                              <m:t>𝜃</m:t>
                            </m:r>
                          </m:e>
                        </m:func>
                      </m:e>
                    </m:d>
                    <m:r>
                      <a:rPr lang="en-CA" i="1">
                        <a:latin typeface="Cambria Math" panose="02040503050406030204" pitchFamily="18" charset="0"/>
                      </a:rPr>
                      <m:t> </m:t>
                    </m:r>
                    <m:acc>
                      <m:accPr>
                        <m:chr m:val="̂"/>
                        <m:ctrlPr>
                          <a:rPr lang="en-CA" b="0" i="1" smtClean="0">
                            <a:latin typeface="Cambria Math" panose="02040503050406030204" pitchFamily="18" charset="0"/>
                          </a:rPr>
                        </m:ctrlPr>
                      </m:accPr>
                      <m:e>
                        <m:r>
                          <a:rPr lang="en-CA" i="1" smtClean="0">
                            <a:latin typeface="Cambria Math" panose="02040503050406030204" pitchFamily="18" charset="0"/>
                          </a:rPr>
                          <m:t>𝑗</m:t>
                        </m:r>
                      </m:e>
                    </m:acc>
                  </m:oMath>
                </a14:m>
                <a:endParaRPr lang="en-US" dirty="0"/>
              </a:p>
              <a:p>
                <a:pPr marL="0" indent="0" algn="ctr">
                  <a:buNone/>
                </a:pPr>
                <a14:m>
                  <m:oMath xmlns:m="http://schemas.openxmlformats.org/officeDocument/2006/math">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sub>
                    </m:sSub>
                    <m:d>
                      <m:dPr>
                        <m:ctrlPr>
                          <a:rPr lang="en-CA" i="1">
                            <a:latin typeface="Cambria Math" panose="02040503050406030204" pitchFamily="18" charset="0"/>
                          </a:rPr>
                        </m:ctrlPr>
                      </m:dPr>
                      <m:e>
                        <m:func>
                          <m:funcPr>
                            <m:ctrlPr>
                              <a:rPr lang="en-CA" i="1">
                                <a:latin typeface="Cambria Math" panose="02040503050406030204" pitchFamily="18" charset="0"/>
                              </a:rPr>
                            </m:ctrlPr>
                          </m:funcPr>
                          <m:fName>
                            <m:r>
                              <a:rPr lang="en-CA" b="0" i="0" smtClean="0">
                                <a:latin typeface="Cambria Math" panose="02040503050406030204" pitchFamily="18" charset="0"/>
                              </a:rPr>
                              <m:t>−</m:t>
                            </m:r>
                            <m:r>
                              <m:rPr>
                                <m:sty m:val="p"/>
                              </m:rPr>
                              <a:rPr lang="en-CA" b="0" i="0" smtClean="0">
                                <a:latin typeface="Cambria Math" panose="02040503050406030204" pitchFamily="18" charset="0"/>
                              </a:rPr>
                              <m:t>sin</m:t>
                            </m:r>
                          </m:fName>
                          <m:e>
                            <m:r>
                              <a:rPr lang="en-CA" i="1">
                                <a:latin typeface="Cambria Math" panose="02040503050406030204" pitchFamily="18" charset="0"/>
                              </a:rPr>
                              <m:t>𝜃</m:t>
                            </m:r>
                          </m:e>
                        </m:func>
                      </m:e>
                    </m:d>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𝜃</m:t>
                        </m:r>
                      </m:e>
                    </m:acc>
                    <m:r>
                      <a:rPr lang="en-CA" b="0" i="1" smtClean="0">
                        <a:latin typeface="Cambria Math" panose="02040503050406030204" pitchFamily="18" charset="0"/>
                      </a:rPr>
                      <m:t> </m:t>
                    </m:r>
                    <m:r>
                      <a:rPr lang="en-CA" i="1">
                        <a:latin typeface="Cambria Math" panose="02040503050406030204" pitchFamily="18" charset="0"/>
                      </a:rPr>
                      <m:t> </m:t>
                    </m:r>
                    <m:acc>
                      <m:accPr>
                        <m:chr m:val="̂"/>
                        <m:ctrlPr>
                          <a:rPr lang="en-CA" i="1">
                            <a:latin typeface="Cambria Math" panose="02040503050406030204" pitchFamily="18" charset="0"/>
                          </a:rPr>
                        </m:ctrlPr>
                      </m:accPr>
                      <m:e>
                        <m:r>
                          <a:rPr lang="en-CA" i="1">
                            <a:latin typeface="Cambria Math" panose="02040503050406030204" pitchFamily="18" charset="0"/>
                          </a:rPr>
                          <m:t>𝑖</m:t>
                        </m:r>
                      </m:e>
                    </m:acc>
                    <m:r>
                      <a:rPr lang="en-CA" i="1">
                        <a:latin typeface="Cambria Math" panose="02040503050406030204" pitchFamily="18" charset="0"/>
                      </a:rPr>
                      <m:t>+</m:t>
                    </m:r>
                  </m:oMath>
                </a14:m>
                <a:r>
                  <a:rPr lang="en-CA"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sub>
                    </m:sSub>
                    <m:d>
                      <m:dPr>
                        <m:ctrlPr>
                          <a:rPr lang="en-CA" i="1">
                            <a:latin typeface="Cambria Math" panose="02040503050406030204" pitchFamily="18" charset="0"/>
                          </a:rPr>
                        </m:ctrlPr>
                      </m:dPr>
                      <m:e>
                        <m:func>
                          <m:funcPr>
                            <m:ctrlPr>
                              <a:rPr lang="en-CA" i="1">
                                <a:latin typeface="Cambria Math" panose="02040503050406030204" pitchFamily="18" charset="0"/>
                              </a:rPr>
                            </m:ctrlPr>
                          </m:funcPr>
                          <m:fName>
                            <m:r>
                              <m:rPr>
                                <m:sty m:val="p"/>
                              </m:rPr>
                              <a:rPr lang="en-CA" b="0" i="0" smtClean="0">
                                <a:latin typeface="Cambria Math" panose="02040503050406030204" pitchFamily="18" charset="0"/>
                              </a:rPr>
                              <m:t>cos</m:t>
                            </m:r>
                          </m:fName>
                          <m:e>
                            <m:r>
                              <a:rPr lang="en-CA" i="1">
                                <a:latin typeface="Cambria Math" panose="02040503050406030204" pitchFamily="18" charset="0"/>
                              </a:rPr>
                              <m:t>𝜃</m:t>
                            </m:r>
                          </m:e>
                        </m:func>
                      </m:e>
                    </m:d>
                    <m:acc>
                      <m:accPr>
                        <m:chr m:val="̇"/>
                        <m:ctrlPr>
                          <a:rPr lang="en-CA" i="1">
                            <a:latin typeface="Cambria Math" panose="02040503050406030204" pitchFamily="18" charset="0"/>
                          </a:rPr>
                        </m:ctrlPr>
                      </m:accPr>
                      <m:e>
                        <m:r>
                          <a:rPr lang="en-CA" i="1">
                            <a:latin typeface="Cambria Math" panose="02040503050406030204" pitchFamily="18" charset="0"/>
                          </a:rPr>
                          <m:t>𝜃</m:t>
                        </m:r>
                      </m:e>
                    </m:acc>
                    <m:acc>
                      <m:accPr>
                        <m:chr m:val="̂"/>
                        <m:ctrlPr>
                          <a:rPr lang="en-CA" b="0" i="1" smtClean="0">
                            <a:latin typeface="Cambria Math" panose="02040503050406030204" pitchFamily="18" charset="0"/>
                          </a:rPr>
                        </m:ctrlPr>
                      </m:accPr>
                      <m:e>
                        <m:r>
                          <a:rPr lang="en-CA" i="1">
                            <a:latin typeface="Cambria Math" panose="02040503050406030204" pitchFamily="18" charset="0"/>
                          </a:rPr>
                          <m:t>𝑗</m:t>
                        </m:r>
                      </m:e>
                    </m:acc>
                  </m:oMath>
                </a14:m>
                <a:endParaRPr lang="en-US" dirty="0"/>
              </a:p>
              <a:p>
                <a:pPr marL="0" indent="0" algn="ctr">
                  <a:buNone/>
                </a:pPr>
                <a14:m>
                  <m:oMath xmlns:m="http://schemas.openxmlformats.org/officeDocument/2006/math">
                    <m:r>
                      <a:rPr lang="en-CA" i="1">
                        <a:latin typeface="Cambria Math" panose="02040503050406030204" pitchFamily="18" charset="0"/>
                      </a:rPr>
                      <m:t>=</m:t>
                    </m:r>
                    <m:sSub>
                      <m:sSubPr>
                        <m:ctrlPr>
                          <a:rPr lang="en-CA" i="1">
                            <a:latin typeface="Cambria Math" panose="02040503050406030204" pitchFamily="18" charset="0"/>
                          </a:rPr>
                        </m:ctrlPr>
                      </m:sSubPr>
                      <m:e>
                        <m:acc>
                          <m:accPr>
                            <m:chr m:val="̇"/>
                            <m:ctrlPr>
                              <a:rPr lang="en-CA" i="1">
                                <a:latin typeface="Cambria Math" panose="02040503050406030204" pitchFamily="18" charset="0"/>
                              </a:rPr>
                            </m:ctrlPr>
                          </m:accPr>
                          <m:e>
                            <m:r>
                              <a:rPr lang="en-CA" i="1">
                                <a:latin typeface="Cambria Math" panose="02040503050406030204" pitchFamily="18" charset="0"/>
                              </a:rPr>
                              <m:t>𝜃</m:t>
                            </m:r>
                          </m:e>
                        </m:acc>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𝑘</m:t>
                            </m:r>
                          </m:e>
                        </m:acc>
                        <m:r>
                          <a:rPr lang="en-CA" b="0" i="1" smtClean="0">
                            <a:latin typeface="Cambria Math" panose="02040503050406030204" pitchFamily="18" charset="0"/>
                          </a:rPr>
                          <m:t> × </m:t>
                        </m:r>
                        <m:r>
                          <a:rPr lang="en-CA" i="1">
                            <a:latin typeface="Cambria Math" panose="02040503050406030204" pitchFamily="18" charset="0"/>
                          </a:rPr>
                          <m:t>𝑟</m:t>
                        </m:r>
                      </m:e>
                      <m:sub>
                        <m:r>
                          <a:rPr lang="en-CA" i="1">
                            <a:latin typeface="Cambria Math" panose="02040503050406030204" pitchFamily="18" charset="0"/>
                          </a:rPr>
                          <m:t>𝑃</m:t>
                        </m:r>
                      </m:sub>
                    </m:sSub>
                    <m:d>
                      <m:dPr>
                        <m:ctrlPr>
                          <a:rPr lang="en-CA" i="1">
                            <a:latin typeface="Cambria Math" panose="02040503050406030204" pitchFamily="18" charset="0"/>
                          </a:rPr>
                        </m:ctrlPr>
                      </m:dPr>
                      <m:e>
                        <m:func>
                          <m:funcPr>
                            <m:ctrlPr>
                              <a:rPr lang="en-CA" i="1">
                                <a:latin typeface="Cambria Math" panose="02040503050406030204" pitchFamily="18" charset="0"/>
                              </a:rPr>
                            </m:ctrlPr>
                          </m:funcPr>
                          <m:fName>
                            <m:r>
                              <m:rPr>
                                <m:sty m:val="p"/>
                              </m:rPr>
                              <a:rPr lang="en-CA" b="0" i="0" smtClean="0">
                                <a:latin typeface="Cambria Math" panose="02040503050406030204" pitchFamily="18" charset="0"/>
                              </a:rPr>
                              <m:t>cos</m:t>
                            </m:r>
                          </m:fName>
                          <m:e>
                            <m:r>
                              <a:rPr lang="en-CA" i="1">
                                <a:latin typeface="Cambria Math" panose="02040503050406030204" pitchFamily="18" charset="0"/>
                              </a:rPr>
                              <m:t>𝜃</m:t>
                            </m:r>
                          </m:e>
                        </m:func>
                      </m:e>
                    </m:d>
                    <m:r>
                      <a:rPr lang="en-CA" i="1">
                        <a:latin typeface="Cambria Math" panose="02040503050406030204" pitchFamily="18" charset="0"/>
                      </a:rPr>
                      <m:t> </m:t>
                    </m:r>
                    <m:acc>
                      <m:accPr>
                        <m:chr m:val="̂"/>
                        <m:ctrlPr>
                          <a:rPr lang="en-CA" i="1">
                            <a:latin typeface="Cambria Math" panose="02040503050406030204" pitchFamily="18" charset="0"/>
                          </a:rPr>
                        </m:ctrlPr>
                      </m:accPr>
                      <m:e>
                        <m:r>
                          <a:rPr lang="en-CA" i="1">
                            <a:latin typeface="Cambria Math" panose="02040503050406030204" pitchFamily="18" charset="0"/>
                          </a:rPr>
                          <m:t>𝑖</m:t>
                        </m:r>
                      </m:e>
                    </m:acc>
                    <m:r>
                      <a:rPr lang="en-CA" i="1">
                        <a:latin typeface="Cambria Math" panose="02040503050406030204" pitchFamily="18" charset="0"/>
                      </a:rPr>
                      <m:t>+</m:t>
                    </m:r>
                  </m:oMath>
                </a14:m>
                <a:r>
                  <a:rPr lang="en-CA"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sub>
                    </m:sSub>
                    <m:d>
                      <m:dPr>
                        <m:ctrlPr>
                          <a:rPr lang="en-CA" i="1">
                            <a:latin typeface="Cambria Math" panose="02040503050406030204" pitchFamily="18" charset="0"/>
                          </a:rPr>
                        </m:ctrlPr>
                      </m:dPr>
                      <m:e>
                        <m:func>
                          <m:funcPr>
                            <m:ctrlPr>
                              <a:rPr lang="en-CA" i="1">
                                <a:latin typeface="Cambria Math" panose="02040503050406030204" pitchFamily="18" charset="0"/>
                              </a:rPr>
                            </m:ctrlPr>
                          </m:funcPr>
                          <m:fName>
                            <m:r>
                              <m:rPr>
                                <m:sty m:val="p"/>
                              </m:rPr>
                              <a:rPr lang="en-CA" b="0" i="0" smtClean="0">
                                <a:latin typeface="Cambria Math" panose="02040503050406030204" pitchFamily="18" charset="0"/>
                              </a:rPr>
                              <m:t>sin</m:t>
                            </m:r>
                          </m:fName>
                          <m:e>
                            <m:r>
                              <a:rPr lang="en-CA" i="1">
                                <a:latin typeface="Cambria Math" panose="02040503050406030204" pitchFamily="18" charset="0"/>
                              </a:rPr>
                              <m:t>𝜃</m:t>
                            </m:r>
                          </m:e>
                        </m:func>
                      </m:e>
                    </m:d>
                    <m:acc>
                      <m:accPr>
                        <m:chr m:val="̂"/>
                        <m:ctrlPr>
                          <a:rPr lang="en-CA" i="1">
                            <a:latin typeface="Cambria Math" panose="02040503050406030204" pitchFamily="18" charset="0"/>
                          </a:rPr>
                        </m:ctrlPr>
                      </m:accPr>
                      <m:e>
                        <m:r>
                          <a:rPr lang="en-CA" i="1">
                            <a:latin typeface="Cambria Math" panose="02040503050406030204" pitchFamily="18" charset="0"/>
                          </a:rPr>
                          <m:t>𝑗</m:t>
                        </m:r>
                      </m:e>
                    </m:acc>
                  </m:oMath>
                </a14:m>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b="1" i="1">
                              <a:latin typeface="Cambria Math" panose="02040503050406030204" pitchFamily="18" charset="0"/>
                            </a:rPr>
                          </m:ctrlPr>
                        </m:accPr>
                        <m:e>
                          <m:r>
                            <a:rPr lang="en-CA" b="1" i="1">
                              <a:latin typeface="Cambria Math" panose="02040503050406030204" pitchFamily="18" charset="0"/>
                            </a:rPr>
                            <m:t>𝒗</m:t>
                          </m:r>
                          <m:r>
                            <a:rPr lang="en-CA" b="1" i="1" baseline="-25000">
                              <a:latin typeface="Cambria Math" panose="02040503050406030204" pitchFamily="18" charset="0"/>
                            </a:rPr>
                            <m:t>𝑷</m:t>
                          </m:r>
                        </m:e>
                      </m:acc>
                      <m:r>
                        <a:rPr lang="en-CA" b="1" i="1" baseline="-25000">
                          <a:latin typeface="Cambria Math" panose="02040503050406030204" pitchFamily="18" charset="0"/>
                        </a:rPr>
                        <m:t> </m:t>
                      </m:r>
                      <m:r>
                        <a:rPr lang="en-CA" i="1">
                          <a:latin typeface="Cambria Math" panose="02040503050406030204" pitchFamily="18" charset="0"/>
                        </a:rPr>
                        <m:t>=</m:t>
                      </m:r>
                      <m:acc>
                        <m:accPr>
                          <m:chr m:val="⃗"/>
                          <m:ctrlPr>
                            <a:rPr lang="en-CA" b="1" i="1" smtClean="0">
                              <a:latin typeface="Cambria Math" panose="02040503050406030204" pitchFamily="18" charset="0"/>
                            </a:rPr>
                          </m:ctrlPr>
                        </m:accPr>
                        <m:e>
                          <m:r>
                            <a:rPr lang="en-CA" b="1" i="1" smtClean="0">
                              <a:latin typeface="Cambria Math" panose="02040503050406030204" pitchFamily="18" charset="0"/>
                            </a:rPr>
                            <m:t>𝝎</m:t>
                          </m:r>
                        </m:e>
                      </m:acc>
                      <m:r>
                        <a:rPr lang="en-CA" b="1" i="1" smtClean="0">
                          <a:latin typeface="Cambria Math" panose="02040503050406030204" pitchFamily="18" charset="0"/>
                        </a:rPr>
                        <m:t> × </m:t>
                      </m:r>
                      <m:acc>
                        <m:accPr>
                          <m:chr m:val="⃗"/>
                          <m:ctrlPr>
                            <a:rPr lang="en-CA" b="1" i="1" smtClean="0">
                              <a:latin typeface="Cambria Math" panose="02040503050406030204" pitchFamily="18" charset="0"/>
                            </a:rPr>
                          </m:ctrlPr>
                        </m:acc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𝒓</m:t>
                              </m:r>
                            </m:e>
                            <m:sub>
                              <m:r>
                                <a:rPr lang="en-CA" b="1" i="1" smtClean="0">
                                  <a:latin typeface="Cambria Math" panose="02040503050406030204" pitchFamily="18" charset="0"/>
                                </a:rPr>
                                <m:t>𝑷</m:t>
                              </m:r>
                            </m:sub>
                          </m:sSub>
                        </m:e>
                      </m:acc>
                    </m:oMath>
                  </m:oMathPara>
                </a14:m>
                <a:endParaRPr lang="en-US" b="1" dirty="0"/>
              </a:p>
              <a:p>
                <a:pPr marL="0" indent="0" algn="ctr">
                  <a:buNone/>
                </a:pPr>
                <a:endParaRPr lang="en-US" b="1" dirty="0"/>
              </a:p>
              <a:p>
                <a:pPr marL="0" indent="0" algn="ctr">
                  <a:buNone/>
                </a:pPr>
                <a:endParaRPr lang="en-US"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1" y="3278017"/>
                <a:ext cx="4876800" cy="3443458"/>
              </a:xfrm>
              <a:blipFill>
                <a:blip r:embed="rId2"/>
                <a:stretch>
                  <a:fillRect t="-36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29262FE-7F58-4A1E-8AF3-5A510A86DEBD}" type="slidenum">
              <a:rPr lang="en-US" smtClean="0"/>
              <a:t>8</a:t>
            </a:fld>
            <a:endParaRPr lang="en-US"/>
          </a:p>
        </p:txBody>
      </p:sp>
      <p:sp>
        <p:nvSpPr>
          <p:cNvPr id="5" name="Oval 4">
            <a:extLst>
              <a:ext uri="{FF2B5EF4-FFF2-40B4-BE49-F238E27FC236}">
                <a16:creationId xmlns:a16="http://schemas.microsoft.com/office/drawing/2014/main" id="{5E90DF06-FE80-294A-B381-0C293EDF09B1}"/>
              </a:ext>
            </a:extLst>
          </p:cNvPr>
          <p:cNvSpPr/>
          <p:nvPr/>
        </p:nvSpPr>
        <p:spPr>
          <a:xfrm>
            <a:off x="5181600" y="1579881"/>
            <a:ext cx="3810000" cy="3810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8C6310F3-572E-D34F-8734-01AB5E4ADC2A}"/>
              </a:ext>
            </a:extLst>
          </p:cNvPr>
          <p:cNvSpPr/>
          <p:nvPr/>
        </p:nvSpPr>
        <p:spPr>
          <a:xfrm>
            <a:off x="6995160" y="339344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96516-03EC-6740-AB52-157CF093CC14}"/>
              </a:ext>
            </a:extLst>
          </p:cNvPr>
          <p:cNvSpPr/>
          <p:nvPr/>
        </p:nvSpPr>
        <p:spPr>
          <a:xfrm>
            <a:off x="8001000" y="2522112"/>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042113E-D136-8D45-B25B-062D354A8103}"/>
              </a:ext>
            </a:extLst>
          </p:cNvPr>
          <p:cNvCxnSpPr>
            <a:cxnSpLocks/>
          </p:cNvCxnSpPr>
          <p:nvPr/>
        </p:nvCxnSpPr>
        <p:spPr>
          <a:xfrm flipV="1">
            <a:off x="7096539" y="2663247"/>
            <a:ext cx="904461" cy="839524"/>
          </a:xfrm>
          <a:prstGeom prst="line">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B1F40C-C126-E745-B0E3-3163F943A057}"/>
                  </a:ext>
                </a:extLst>
              </p:cNvPr>
              <p:cNvSpPr txBox="1"/>
              <p:nvPr/>
            </p:nvSpPr>
            <p:spPr>
              <a:xfrm>
                <a:off x="7238123" y="2720327"/>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sub>
                          </m:sSub>
                        </m:e>
                      </m:acc>
                    </m:oMath>
                  </m:oMathPara>
                </a14:m>
                <a:endParaRPr lang="en-US" dirty="0"/>
              </a:p>
            </p:txBody>
          </p:sp>
        </mc:Choice>
        <mc:Fallback xmlns="">
          <p:sp>
            <p:nvSpPr>
              <p:cNvPr id="9" name="TextBox 8">
                <a:extLst>
                  <a:ext uri="{FF2B5EF4-FFF2-40B4-BE49-F238E27FC236}">
                    <a16:creationId xmlns:a16="http://schemas.microsoft.com/office/drawing/2014/main" id="{1DB1F40C-C126-E745-B0E3-3163F943A057}"/>
                  </a:ext>
                </a:extLst>
              </p:cNvPr>
              <p:cNvSpPr txBox="1">
                <a:spLocks noRot="1" noChangeAspect="1" noMove="1" noResize="1" noEditPoints="1" noAdjustHandles="1" noChangeArrowheads="1" noChangeShapeType="1" noTextEdit="1"/>
              </p:cNvSpPr>
              <p:nvPr/>
            </p:nvSpPr>
            <p:spPr>
              <a:xfrm>
                <a:off x="7238123" y="2720327"/>
                <a:ext cx="457200" cy="369332"/>
              </a:xfrm>
              <a:prstGeom prst="rect">
                <a:avLst/>
              </a:prstGeom>
              <a:blipFill>
                <a:blip r:embed="rId3"/>
                <a:stretch>
                  <a:fillRect/>
                </a:stretch>
              </a:blipFill>
            </p:spPr>
            <p:txBody>
              <a:bodyPr/>
              <a:lstStyle/>
              <a:p>
                <a:r>
                  <a:rPr lang="en-US">
                    <a:noFill/>
                  </a:rPr>
                  <a:t> </a:t>
                </a:r>
              </a:p>
            </p:txBody>
          </p:sp>
        </mc:Fallback>
      </mc:AlternateContent>
      <p:sp>
        <p:nvSpPr>
          <p:cNvPr id="10" name="Arc 9">
            <a:extLst>
              <a:ext uri="{FF2B5EF4-FFF2-40B4-BE49-F238E27FC236}">
                <a16:creationId xmlns:a16="http://schemas.microsoft.com/office/drawing/2014/main" id="{81365A0F-EABB-044B-8335-FA4DAF1116DE}"/>
              </a:ext>
            </a:extLst>
          </p:cNvPr>
          <p:cNvSpPr/>
          <p:nvPr/>
        </p:nvSpPr>
        <p:spPr>
          <a:xfrm>
            <a:off x="5724939" y="2113281"/>
            <a:ext cx="2743200" cy="2743200"/>
          </a:xfrm>
          <a:prstGeom prst="arc">
            <a:avLst>
              <a:gd name="adj1" fmla="val 12839167"/>
              <a:gd name="adj2" fmla="val 1794034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90ECC08-5356-E242-9C05-E81710DB237B}"/>
                  </a:ext>
                </a:extLst>
              </p:cNvPr>
              <p:cNvSpPr/>
              <p:nvPr/>
            </p:nvSpPr>
            <p:spPr>
              <a:xfrm>
                <a:off x="5647581" y="2766951"/>
                <a:ext cx="4219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rgbClr val="4F81BD"/>
                              </a:solidFill>
                              <a:latin typeface="Cambria Math" panose="02040503050406030204" pitchFamily="18" charset="0"/>
                            </a:rPr>
                          </m:ctrlPr>
                        </m:accPr>
                        <m:e>
                          <m:r>
                            <a:rPr lang="en-CA" b="0" i="1" smtClean="0">
                              <a:solidFill>
                                <a:srgbClr val="4F81BD"/>
                              </a:solidFill>
                              <a:latin typeface="Cambria Math" panose="02040503050406030204" pitchFamily="18" charset="0"/>
                            </a:rPr>
                            <m:t>𝜔</m:t>
                          </m:r>
                        </m:e>
                      </m:acc>
                    </m:oMath>
                  </m:oMathPara>
                </a14:m>
                <a:endParaRPr lang="en-CA" dirty="0">
                  <a:solidFill>
                    <a:srgbClr val="4F81BD"/>
                  </a:solidFill>
                </a:endParaRPr>
              </a:p>
            </p:txBody>
          </p:sp>
        </mc:Choice>
        <mc:Fallback xmlns="">
          <p:sp>
            <p:nvSpPr>
              <p:cNvPr id="11" name="Rectangle 10">
                <a:extLst>
                  <a:ext uri="{FF2B5EF4-FFF2-40B4-BE49-F238E27FC236}">
                    <a16:creationId xmlns:a16="http://schemas.microsoft.com/office/drawing/2014/main" id="{C90ECC08-5356-E242-9C05-E81710DB237B}"/>
                  </a:ext>
                </a:extLst>
              </p:cNvPr>
              <p:cNvSpPr>
                <a:spLocks noRot="1" noChangeAspect="1" noMove="1" noResize="1" noEditPoints="1" noAdjustHandles="1" noChangeArrowheads="1" noChangeShapeType="1" noTextEdit="1"/>
              </p:cNvSpPr>
              <p:nvPr/>
            </p:nvSpPr>
            <p:spPr>
              <a:xfrm>
                <a:off x="5647581" y="2766951"/>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8EDD208-F3A7-D64E-8268-240DE294AC45}"/>
                  </a:ext>
                </a:extLst>
              </p:cNvPr>
              <p:cNvSpPr/>
              <p:nvPr/>
            </p:nvSpPr>
            <p:spPr>
              <a:xfrm>
                <a:off x="5393635" y="2583713"/>
                <a:ext cx="3930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chemeClr val="accent1"/>
                              </a:solidFill>
                              <a:latin typeface="Cambria Math" panose="02040503050406030204" pitchFamily="18" charset="0"/>
                              <a:ea typeface="Cambria Math"/>
                            </a:rPr>
                          </m:ctrlPr>
                        </m:accPr>
                        <m:e>
                          <m:r>
                            <a:rPr lang="en-CA" b="0" i="1" smtClean="0">
                              <a:solidFill>
                                <a:schemeClr val="accent1"/>
                              </a:solidFill>
                              <a:latin typeface="Cambria Math" panose="02040503050406030204" pitchFamily="18" charset="0"/>
                              <a:ea typeface="Cambria Math"/>
                            </a:rPr>
                            <m:t>𝛼</m:t>
                          </m:r>
                        </m:e>
                      </m:acc>
                    </m:oMath>
                  </m:oMathPara>
                </a14:m>
                <a:endParaRPr lang="en-US" dirty="0"/>
              </a:p>
            </p:txBody>
          </p:sp>
        </mc:Choice>
        <mc:Fallback xmlns="">
          <p:sp>
            <p:nvSpPr>
              <p:cNvPr id="12" name="Rectangle 11">
                <a:extLst>
                  <a:ext uri="{FF2B5EF4-FFF2-40B4-BE49-F238E27FC236}">
                    <a16:creationId xmlns:a16="http://schemas.microsoft.com/office/drawing/2014/main" id="{C8EDD208-F3A7-D64E-8268-240DE294AC45}"/>
                  </a:ext>
                </a:extLst>
              </p:cNvPr>
              <p:cNvSpPr>
                <a:spLocks noRot="1" noChangeAspect="1" noMove="1" noResize="1" noEditPoints="1" noAdjustHandles="1" noChangeArrowheads="1" noChangeShapeType="1" noTextEdit="1"/>
              </p:cNvSpPr>
              <p:nvPr/>
            </p:nvSpPr>
            <p:spPr>
              <a:xfrm>
                <a:off x="5393635" y="2583713"/>
                <a:ext cx="393056" cy="369332"/>
              </a:xfrm>
              <a:prstGeom prst="rect">
                <a:avLst/>
              </a:prstGeom>
              <a:blipFill>
                <a:blip r:embed="rId5"/>
                <a:stretch>
                  <a:fillRect t="-13333"/>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F9545E32-30E8-1A49-BDCC-6B8F7D22145D}"/>
              </a:ext>
            </a:extLst>
          </p:cNvPr>
          <p:cNvSpPr/>
          <p:nvPr/>
        </p:nvSpPr>
        <p:spPr>
          <a:xfrm>
            <a:off x="5496339" y="1884681"/>
            <a:ext cx="3200400" cy="3200400"/>
          </a:xfrm>
          <a:prstGeom prst="arc">
            <a:avLst>
              <a:gd name="adj1" fmla="val 12839167"/>
              <a:gd name="adj2" fmla="val 1794034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C08E2C-73B1-C140-91FB-8F6CF629C611}"/>
                  </a:ext>
                </a:extLst>
              </p:cNvPr>
              <p:cNvSpPr txBox="1"/>
              <p:nvPr/>
            </p:nvSpPr>
            <p:spPr>
              <a:xfrm>
                <a:off x="6858000" y="36404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4" name="TextBox 13">
                <a:extLst>
                  <a:ext uri="{FF2B5EF4-FFF2-40B4-BE49-F238E27FC236}">
                    <a16:creationId xmlns:a16="http://schemas.microsoft.com/office/drawing/2014/main" id="{BDC08E2C-73B1-C140-91FB-8F6CF629C611}"/>
                  </a:ext>
                </a:extLst>
              </p:cNvPr>
              <p:cNvSpPr txBox="1">
                <a:spLocks noRot="1" noChangeAspect="1" noMove="1" noResize="1" noEditPoints="1" noAdjustHandles="1" noChangeArrowheads="1" noChangeShapeType="1" noTextEdit="1"/>
              </p:cNvSpPr>
              <p:nvPr/>
            </p:nvSpPr>
            <p:spPr>
              <a:xfrm>
                <a:off x="6858000" y="3640481"/>
                <a:ext cx="45720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F7EAA5-57EF-7042-9FCE-5D02204FD494}"/>
                  </a:ext>
                </a:extLst>
              </p:cNvPr>
              <p:cNvSpPr txBox="1"/>
              <p:nvPr/>
            </p:nvSpPr>
            <p:spPr>
              <a:xfrm>
                <a:off x="8141822" y="2612356"/>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5" name="TextBox 14">
                <a:extLst>
                  <a:ext uri="{FF2B5EF4-FFF2-40B4-BE49-F238E27FC236}">
                    <a16:creationId xmlns:a16="http://schemas.microsoft.com/office/drawing/2014/main" id="{FEF7EAA5-57EF-7042-9FCE-5D02204FD494}"/>
                  </a:ext>
                </a:extLst>
              </p:cNvPr>
              <p:cNvSpPr txBox="1">
                <a:spLocks noRot="1" noChangeAspect="1" noMove="1" noResize="1" noEditPoints="1" noAdjustHandles="1" noChangeArrowheads="1" noChangeShapeType="1" noTextEdit="1"/>
              </p:cNvSpPr>
              <p:nvPr/>
            </p:nvSpPr>
            <p:spPr>
              <a:xfrm>
                <a:off x="8141822" y="2612356"/>
                <a:ext cx="457200" cy="369332"/>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A2A4CF9-14C6-1E44-AEAC-59DC610A4D2C}"/>
              </a:ext>
            </a:extLst>
          </p:cNvPr>
          <p:cNvCxnSpPr/>
          <p:nvPr/>
        </p:nvCxnSpPr>
        <p:spPr>
          <a:xfrm flipV="1">
            <a:off x="7066281" y="2550162"/>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0518A6C-0402-AA4C-97DF-BBDAC0686496}"/>
              </a:ext>
            </a:extLst>
          </p:cNvPr>
          <p:cNvCxnSpPr>
            <a:cxnSpLocks/>
          </p:cNvCxnSpPr>
          <p:nvPr/>
        </p:nvCxnSpPr>
        <p:spPr>
          <a:xfrm rot="5400000" flipV="1">
            <a:off x="7533641" y="3017522"/>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F8269F-7FEB-6C4B-A48D-81A280CDD638}"/>
                  </a:ext>
                </a:extLst>
              </p:cNvPr>
              <p:cNvSpPr txBox="1"/>
              <p:nvPr/>
            </p:nvSpPr>
            <p:spPr>
              <a:xfrm>
                <a:off x="7870905" y="3278017"/>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DF8269F-7FEB-6C4B-A48D-81A280CDD638}"/>
                  </a:ext>
                </a:extLst>
              </p:cNvPr>
              <p:cNvSpPr txBox="1">
                <a:spLocks noRot="1" noChangeAspect="1" noMove="1" noResize="1" noEditPoints="1" noAdjustHandles="1" noChangeArrowheads="1" noChangeShapeType="1" noTextEdit="1"/>
              </p:cNvSpPr>
              <p:nvPr/>
            </p:nvSpPr>
            <p:spPr>
              <a:xfrm>
                <a:off x="7870905" y="3278017"/>
                <a:ext cx="4572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565698-02A9-0F47-8960-310CEE9BAEBF}"/>
                  </a:ext>
                </a:extLst>
              </p:cNvPr>
              <p:cNvSpPr txBox="1"/>
              <p:nvPr/>
            </p:nvSpPr>
            <p:spPr>
              <a:xfrm>
                <a:off x="6821116" y="218083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oMath>
                  </m:oMathPara>
                </a14:m>
                <a:endParaRPr lang="en-US" dirty="0"/>
              </a:p>
            </p:txBody>
          </p:sp>
        </mc:Choice>
        <mc:Fallback xmlns="">
          <p:sp>
            <p:nvSpPr>
              <p:cNvPr id="19" name="TextBox 18">
                <a:extLst>
                  <a:ext uri="{FF2B5EF4-FFF2-40B4-BE49-F238E27FC236}">
                    <a16:creationId xmlns:a16="http://schemas.microsoft.com/office/drawing/2014/main" id="{FC565698-02A9-0F47-8960-310CEE9BAEBF}"/>
                  </a:ext>
                </a:extLst>
              </p:cNvPr>
              <p:cNvSpPr txBox="1">
                <a:spLocks noRot="1" noChangeAspect="1" noMove="1" noResize="1" noEditPoints="1" noAdjustHandles="1" noChangeArrowheads="1" noChangeShapeType="1" noTextEdit="1"/>
              </p:cNvSpPr>
              <p:nvPr/>
            </p:nvSpPr>
            <p:spPr>
              <a:xfrm>
                <a:off x="6821116" y="2180831"/>
                <a:ext cx="457200" cy="369332"/>
              </a:xfrm>
              <a:prstGeom prst="rect">
                <a:avLst/>
              </a:prstGeom>
              <a:blipFill>
                <a:blip r:embed="rId9"/>
                <a:stretch>
                  <a:fillRect b="-10000"/>
                </a:stretch>
              </a:blipFill>
            </p:spPr>
            <p:txBody>
              <a:bodyPr/>
              <a:lstStyle/>
              <a:p>
                <a:r>
                  <a:rPr lang="en-US">
                    <a:noFill/>
                  </a:rPr>
                  <a:t> </a:t>
                </a:r>
              </a:p>
            </p:txBody>
          </p:sp>
        </mc:Fallback>
      </mc:AlternateContent>
      <p:sp>
        <p:nvSpPr>
          <p:cNvPr id="20" name="Arc 19">
            <a:extLst>
              <a:ext uri="{FF2B5EF4-FFF2-40B4-BE49-F238E27FC236}">
                <a16:creationId xmlns:a16="http://schemas.microsoft.com/office/drawing/2014/main" id="{B8A58486-6B95-F14B-9271-504FFDEDB8A4}"/>
              </a:ext>
            </a:extLst>
          </p:cNvPr>
          <p:cNvSpPr>
            <a:spLocks noChangeAspect="1"/>
          </p:cNvSpPr>
          <p:nvPr/>
        </p:nvSpPr>
        <p:spPr>
          <a:xfrm>
            <a:off x="6715410" y="2930652"/>
            <a:ext cx="1108458" cy="1108458"/>
          </a:xfrm>
          <a:prstGeom prst="arc">
            <a:avLst>
              <a:gd name="adj1" fmla="val 1844853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E0ED6FE-6384-3E4D-8A28-10F2D0CDADBD}"/>
                  </a:ext>
                </a:extLst>
              </p:cNvPr>
              <p:cNvSpPr txBox="1"/>
              <p:nvPr/>
            </p:nvSpPr>
            <p:spPr>
              <a:xfrm>
                <a:off x="7692833" y="3034428"/>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𝜃</m:t>
                      </m:r>
                    </m:oMath>
                  </m:oMathPara>
                </a14:m>
                <a:endParaRPr lang="en-US" dirty="0"/>
              </a:p>
            </p:txBody>
          </p:sp>
        </mc:Choice>
        <mc:Fallback xmlns="">
          <p:sp>
            <p:nvSpPr>
              <p:cNvPr id="21" name="TextBox 20">
                <a:extLst>
                  <a:ext uri="{FF2B5EF4-FFF2-40B4-BE49-F238E27FC236}">
                    <a16:creationId xmlns:a16="http://schemas.microsoft.com/office/drawing/2014/main" id="{CE0ED6FE-6384-3E4D-8A28-10F2D0CDADBD}"/>
                  </a:ext>
                </a:extLst>
              </p:cNvPr>
              <p:cNvSpPr txBox="1">
                <a:spLocks noRot="1" noChangeAspect="1" noMove="1" noResize="1" noEditPoints="1" noAdjustHandles="1" noChangeArrowheads="1" noChangeShapeType="1" noTextEdit="1"/>
              </p:cNvSpPr>
              <p:nvPr/>
            </p:nvSpPr>
            <p:spPr>
              <a:xfrm>
                <a:off x="7692833" y="3034428"/>
                <a:ext cx="457200" cy="369332"/>
              </a:xfrm>
              <a:prstGeom prst="rect">
                <a:avLst/>
              </a:prstGeom>
              <a:blipFill>
                <a:blip r:embed="rId10"/>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26E9A23-BBA0-754D-B312-4BB126DD40D9}"/>
              </a:ext>
            </a:extLst>
          </p:cNvPr>
          <p:cNvCxnSpPr>
            <a:cxnSpLocks/>
          </p:cNvCxnSpPr>
          <p:nvPr/>
        </p:nvCxnSpPr>
        <p:spPr>
          <a:xfrm rot="16200000" flipV="1">
            <a:off x="7193614" y="1690129"/>
            <a:ext cx="904461" cy="839524"/>
          </a:xfrm>
          <a:prstGeom prst="line">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9E57B66-4FCF-1040-B9DF-990867151945}"/>
                  </a:ext>
                </a:extLst>
              </p:cNvPr>
              <p:cNvSpPr txBox="1"/>
              <p:nvPr/>
            </p:nvSpPr>
            <p:spPr>
              <a:xfrm>
                <a:off x="7809673" y="207697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𝑣</m:t>
                              </m:r>
                            </m:e>
                            <m:sub>
                              <m:r>
                                <a:rPr lang="en-CA" b="0" i="1" smtClean="0">
                                  <a:latin typeface="Cambria Math" panose="02040503050406030204" pitchFamily="18" charset="0"/>
                                </a:rPr>
                                <m:t>𝑃</m:t>
                              </m:r>
                            </m:sub>
                          </m:sSub>
                        </m:e>
                      </m:acc>
                    </m:oMath>
                  </m:oMathPara>
                </a14:m>
                <a:endParaRPr lang="en-US" dirty="0"/>
              </a:p>
            </p:txBody>
          </p:sp>
        </mc:Choice>
        <mc:Fallback xmlns="">
          <p:sp>
            <p:nvSpPr>
              <p:cNvPr id="24" name="TextBox 23">
                <a:extLst>
                  <a:ext uri="{FF2B5EF4-FFF2-40B4-BE49-F238E27FC236}">
                    <a16:creationId xmlns:a16="http://schemas.microsoft.com/office/drawing/2014/main" id="{19E57B66-4FCF-1040-B9DF-990867151945}"/>
                  </a:ext>
                </a:extLst>
              </p:cNvPr>
              <p:cNvSpPr txBox="1">
                <a:spLocks noRot="1" noChangeAspect="1" noMove="1" noResize="1" noEditPoints="1" noAdjustHandles="1" noChangeArrowheads="1" noChangeShapeType="1" noTextEdit="1"/>
              </p:cNvSpPr>
              <p:nvPr/>
            </p:nvSpPr>
            <p:spPr>
              <a:xfrm>
                <a:off x="7809673" y="2076979"/>
                <a:ext cx="45720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9CDF48-320F-9E43-B7A1-A713D96E119E}"/>
                  </a:ext>
                </a:extLst>
              </p:cNvPr>
              <p:cNvSpPr/>
              <p:nvPr/>
            </p:nvSpPr>
            <p:spPr>
              <a:xfrm>
                <a:off x="394099" y="1417638"/>
                <a:ext cx="4572000" cy="1599284"/>
              </a:xfrm>
              <a:prstGeom prst="rect">
                <a:avLst/>
              </a:prstGeom>
            </p:spPr>
            <p:txBody>
              <a:bodyPr>
                <a:spAutoFit/>
              </a:bodyPr>
              <a:lstStyle/>
              <a:p>
                <a:r>
                  <a:rPr lang="en-US" dirty="0"/>
                  <a:t>For rigid bodies, the points on the body maintain steady distances between each other.</a:t>
                </a:r>
              </a:p>
              <a:p>
                <a:endParaRPr lang="en-US" dirty="0"/>
              </a:p>
              <a:p>
                <a:r>
                  <a:rPr lang="en-US" dirty="0"/>
                  <a:t>Therefore, the magnitude or length of </a:t>
                </a:r>
                <a14:m>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sub>
                        </m:sSub>
                      </m:e>
                    </m:acc>
                  </m:oMath>
                </a14:m>
                <a:r>
                  <a:rPr lang="en-US" dirty="0"/>
                  <a:t> does not change, and </a:t>
                </a:r>
                <a14:m>
                  <m:oMath xmlns:m="http://schemas.openxmlformats.org/officeDocument/2006/math">
                    <m:f>
                      <m:fPr>
                        <m:ctrlPr>
                          <a:rPr lang="en-CA" i="1">
                            <a:latin typeface="Cambria Math" panose="02040503050406030204" pitchFamily="18" charset="0"/>
                          </a:rPr>
                        </m:ctrlPr>
                      </m:fPr>
                      <m:num>
                        <m:r>
                          <a:rPr lang="en-CA" i="1">
                            <a:latin typeface="Cambria Math" panose="02040503050406030204" pitchFamily="18" charset="0"/>
                          </a:rPr>
                          <m:t>𝑑</m:t>
                        </m:r>
                      </m:num>
                      <m:den>
                        <m:r>
                          <a:rPr lang="en-CA" i="1">
                            <a:latin typeface="Cambria Math" panose="02040503050406030204" pitchFamily="18" charset="0"/>
                          </a:rPr>
                          <m:t>𝑑𝑡</m:t>
                        </m:r>
                      </m:den>
                    </m:f>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𝑟</m:t>
                            </m:r>
                          </m:e>
                          <m:sub>
                            <m:r>
                              <a:rPr lang="en-CA" i="1">
                                <a:latin typeface="Cambria Math" panose="02040503050406030204" pitchFamily="18" charset="0"/>
                              </a:rPr>
                              <m:t>𝑃</m:t>
                            </m:r>
                          </m:sub>
                        </m:sSub>
                      </m:e>
                    </m:d>
                    <m:r>
                      <a:rPr lang="en-CA" b="0" i="1" smtClean="0">
                        <a:latin typeface="Cambria Math" panose="02040503050406030204" pitchFamily="18" charset="0"/>
                      </a:rPr>
                      <m:t>=0</m:t>
                    </m:r>
                  </m:oMath>
                </a14:m>
                <a:r>
                  <a:rPr lang="en-US" dirty="0"/>
                  <a:t>. </a:t>
                </a:r>
              </a:p>
            </p:txBody>
          </p:sp>
        </mc:Choice>
        <mc:Fallback xmlns="">
          <p:sp>
            <p:nvSpPr>
              <p:cNvPr id="25" name="Rectangle 24">
                <a:extLst>
                  <a:ext uri="{FF2B5EF4-FFF2-40B4-BE49-F238E27FC236}">
                    <a16:creationId xmlns:a16="http://schemas.microsoft.com/office/drawing/2014/main" id="{A99CDF48-320F-9E43-B7A1-A713D96E119E}"/>
                  </a:ext>
                </a:extLst>
              </p:cNvPr>
              <p:cNvSpPr>
                <a:spLocks noRot="1" noChangeAspect="1" noMove="1" noResize="1" noEditPoints="1" noAdjustHandles="1" noChangeArrowheads="1" noChangeShapeType="1" noTextEdit="1"/>
              </p:cNvSpPr>
              <p:nvPr/>
            </p:nvSpPr>
            <p:spPr>
              <a:xfrm>
                <a:off x="394099" y="1417638"/>
                <a:ext cx="4572000" cy="1599284"/>
              </a:xfrm>
              <a:prstGeom prst="rect">
                <a:avLst/>
              </a:prstGeom>
              <a:blipFill>
                <a:blip r:embed="rId12"/>
                <a:stretch>
                  <a:fillRect l="-1385" t="-1575" r="-277" b="-1575"/>
                </a:stretch>
              </a:blipFill>
            </p:spPr>
            <p:txBody>
              <a:bodyPr/>
              <a:lstStyle/>
              <a:p>
                <a:r>
                  <a:rPr lang="en-US">
                    <a:noFill/>
                  </a:rPr>
                  <a:t> </a:t>
                </a:r>
              </a:p>
            </p:txBody>
          </p:sp>
        </mc:Fallback>
      </mc:AlternateContent>
    </p:spTree>
    <p:extLst>
      <p:ext uri="{BB962C8B-B14F-4D97-AF65-F5344CB8AC3E}">
        <p14:creationId xmlns:p14="http://schemas.microsoft.com/office/powerpoint/2010/main" val="3300109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a:t>Vectors in Fixed Rotation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4978" y="2512417"/>
                <a:ext cx="4484223" cy="4175519"/>
              </a:xfrm>
            </p:spPr>
            <p:txBody>
              <a:bodyP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sub>
                          </m:sSub>
                        </m:e>
                      </m:acc>
                      <m:r>
                        <a:rPr lang="en-US" i="1">
                          <a:latin typeface="Cambria Math"/>
                        </a:rPr>
                        <m:t>=  </m:t>
                      </m:r>
                      <m:r>
                        <a:rPr lang="en-US" b="0" i="1" smtClean="0">
                          <a:latin typeface="Cambria Math"/>
                        </a:rPr>
                        <m:t>𝑟</m:t>
                      </m:r>
                      <m:r>
                        <a:rPr lang="en-CA" b="0" i="1" baseline="-25000" smtClean="0">
                          <a:latin typeface="Cambria Math" panose="02040503050406030204" pitchFamily="18" charset="0"/>
                        </a:rPr>
                        <m:t>𝑃</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cos</m:t>
                          </m:r>
                        </m:fName>
                        <m:e>
                          <m:r>
                            <a:rPr lang="en-CA" b="0" i="1" smtClean="0">
                              <a:latin typeface="Cambria Math" panose="02040503050406030204" pitchFamily="18" charset="0"/>
                            </a:rPr>
                            <m:t>𝜃</m:t>
                          </m:r>
                        </m:e>
                      </m:func>
                      <m:r>
                        <a:rPr lang="en-CA" b="0" i="1" smtClean="0">
                          <a:latin typeface="Cambria Math" panose="02040503050406030204" pitchFamily="18" charset="0"/>
                        </a:rPr>
                        <m:t> </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𝑖</m:t>
                          </m:r>
                        </m:e>
                      </m:acc>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sin</m:t>
                          </m:r>
                        </m:fName>
                        <m:e>
                          <m:r>
                            <a:rPr lang="en-CA" b="0" i="1" smtClean="0">
                              <a:latin typeface="Cambria Math" panose="02040503050406030204" pitchFamily="18" charset="0"/>
                            </a:rPr>
                            <m:t>𝜃</m:t>
                          </m:r>
                        </m:e>
                      </m:func>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𝑗</m:t>
                          </m:r>
                        </m:e>
                      </m:acc>
                    </m:oMath>
                  </m:oMathPara>
                </a14:m>
                <a:endParaRPr lang="en-US" b="1" i="1" dirty="0"/>
              </a:p>
              <a:p>
                <a:pPr marL="0" indent="0" algn="ctr">
                  <a:buNone/>
                </a:pPr>
                <a:endParaRPr lang="en-US" b="1"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𝑣</m:t>
                          </m:r>
                          <m:r>
                            <a:rPr lang="en-CA" b="0" i="1" baseline="-25000" smtClean="0">
                              <a:latin typeface="Cambria Math" panose="02040503050406030204" pitchFamily="18" charset="0"/>
                            </a:rPr>
                            <m:t>𝑃</m:t>
                          </m:r>
                        </m:e>
                      </m:acc>
                      <m:r>
                        <a:rPr lang="en-CA" b="0" i="1">
                          <a:latin typeface="Cambria Math" panose="02040503050406030204" pitchFamily="18" charset="0"/>
                        </a:rPr>
                        <m:t>=</m:t>
                      </m:r>
                      <m:acc>
                        <m:accPr>
                          <m:chr m:val="⃗"/>
                          <m:ctrlPr>
                            <a:rPr lang="en-CA" i="1" smtClean="0">
                              <a:latin typeface="Cambria Math" panose="02040503050406030204" pitchFamily="18" charset="0"/>
                            </a:rPr>
                          </m:ctrlPr>
                        </m:accPr>
                        <m:e>
                          <m:r>
                            <a:rPr lang="en-CA" b="0" i="1" smtClean="0">
                              <a:latin typeface="Cambria Math" panose="02040503050406030204" pitchFamily="18" charset="0"/>
                            </a:rPr>
                            <m:t>𝜔</m:t>
                          </m:r>
                        </m:e>
                      </m:acc>
                      <m:r>
                        <a:rPr lang="en-CA" b="0" i="1" smtClean="0">
                          <a:latin typeface="Cambria Math" panose="02040503050406030204" pitchFamily="18" charset="0"/>
                        </a:rPr>
                        <m:t> × </m:t>
                      </m:r>
                      <m:acc>
                        <m:accPr>
                          <m:chr m:val="⃗"/>
                          <m:ctrlPr>
                            <a:rPr lang="en-CA" i="1" smtClean="0">
                              <a:latin typeface="Cambria Math" panose="02040503050406030204" pitchFamily="18" charset="0"/>
                            </a:rPr>
                          </m:ctrlPr>
                        </m:accPr>
                        <m:e>
                          <m:sSub>
                            <m:sSubPr>
                              <m:ctrlPr>
                                <a:rPr lang="en-CA"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sub>
                          </m:sSub>
                        </m:e>
                      </m:acc>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b="1" i="1" smtClean="0">
                              <a:latin typeface="Cambria Math" panose="02040503050406030204" pitchFamily="18" charset="0"/>
                            </a:rPr>
                          </m:ctrlPr>
                        </m:acc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𝒂</m:t>
                              </m:r>
                            </m:e>
                            <m:sub>
                              <m:r>
                                <a:rPr lang="en-CA" b="1" i="1" smtClean="0">
                                  <a:latin typeface="Cambria Math" panose="02040503050406030204" pitchFamily="18" charset="0"/>
                                </a:rPr>
                                <m:t>𝑷</m:t>
                              </m:r>
                            </m:sub>
                          </m:sSub>
                        </m:e>
                      </m:acc>
                      <m:r>
                        <a:rPr lang="en-CA" b="1" i="1" smtClean="0">
                          <a:latin typeface="Cambria Math" panose="02040503050406030204" pitchFamily="18" charset="0"/>
                        </a:rPr>
                        <m:t>=</m:t>
                      </m:r>
                      <m:acc>
                        <m:accPr>
                          <m:chr m:val="⃗"/>
                          <m:ctrlPr>
                            <a:rPr lang="en-CA" b="1" i="1" smtClean="0">
                              <a:latin typeface="Cambria Math" panose="02040503050406030204" pitchFamily="18" charset="0"/>
                            </a:rPr>
                          </m:ctrlPr>
                        </m:accPr>
                        <m:e>
                          <m:r>
                            <a:rPr lang="en-CA" b="1" i="1" smtClean="0">
                              <a:latin typeface="Cambria Math" panose="02040503050406030204" pitchFamily="18" charset="0"/>
                            </a:rPr>
                            <m:t>𝜶</m:t>
                          </m:r>
                        </m:e>
                      </m:acc>
                      <m:r>
                        <a:rPr lang="en-CA" b="1" i="1" smtClean="0">
                          <a:latin typeface="Cambria Math" panose="02040503050406030204" pitchFamily="18" charset="0"/>
                        </a:rPr>
                        <m:t> × </m:t>
                      </m:r>
                      <m:acc>
                        <m:accPr>
                          <m:chr m:val="⃗"/>
                          <m:ctrlPr>
                            <a:rPr lang="en-CA" b="1" i="1" smtClean="0">
                              <a:latin typeface="Cambria Math" panose="02040503050406030204" pitchFamily="18" charset="0"/>
                            </a:rPr>
                          </m:ctrlPr>
                        </m:acc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𝒓</m:t>
                              </m:r>
                            </m:e>
                            <m:sub>
                              <m:r>
                                <a:rPr lang="en-CA" b="1" i="1" smtClean="0">
                                  <a:latin typeface="Cambria Math" panose="02040503050406030204" pitchFamily="18" charset="0"/>
                                </a:rPr>
                                <m:t>𝑷</m:t>
                              </m:r>
                            </m:sub>
                          </m:sSub>
                        </m:e>
                      </m:acc>
                      <m:r>
                        <a:rPr lang="en-CA" b="1" i="1" smtClean="0">
                          <a:latin typeface="Cambria Math" panose="02040503050406030204" pitchFamily="18" charset="0"/>
                        </a:rPr>
                        <m:t>+</m:t>
                      </m:r>
                      <m:acc>
                        <m:accPr>
                          <m:chr m:val="⃗"/>
                          <m:ctrlPr>
                            <a:rPr lang="en-CA" b="1" i="1">
                              <a:latin typeface="Cambria Math" panose="02040503050406030204" pitchFamily="18" charset="0"/>
                            </a:rPr>
                          </m:ctrlPr>
                        </m:accPr>
                        <m:e>
                          <m:r>
                            <a:rPr lang="en-CA" b="1" i="1">
                              <a:latin typeface="Cambria Math" panose="02040503050406030204" pitchFamily="18" charset="0"/>
                            </a:rPr>
                            <m:t>𝝎</m:t>
                          </m:r>
                        </m:e>
                      </m:acc>
                      <m:r>
                        <a:rPr lang="en-CA" b="1" i="1">
                          <a:latin typeface="Cambria Math" panose="02040503050406030204" pitchFamily="18" charset="0"/>
                        </a:rPr>
                        <m:t> ×</m:t>
                      </m:r>
                      <m:r>
                        <a:rPr lang="en-CA" b="1" i="1" smtClean="0">
                          <a:latin typeface="Cambria Math" panose="02040503050406030204" pitchFamily="18" charset="0"/>
                        </a:rPr>
                        <m:t>(</m:t>
                      </m:r>
                      <m:acc>
                        <m:accPr>
                          <m:chr m:val="⃗"/>
                          <m:ctrlPr>
                            <a:rPr lang="en-CA" b="1" i="1">
                              <a:latin typeface="Cambria Math" panose="02040503050406030204" pitchFamily="18" charset="0"/>
                            </a:rPr>
                          </m:ctrlPr>
                        </m:accPr>
                        <m:e>
                          <m:r>
                            <a:rPr lang="en-CA" b="1" i="1">
                              <a:latin typeface="Cambria Math" panose="02040503050406030204" pitchFamily="18" charset="0"/>
                            </a:rPr>
                            <m:t>𝝎</m:t>
                          </m:r>
                        </m:e>
                      </m:acc>
                      <m:r>
                        <a:rPr lang="en-CA" b="1" i="1">
                          <a:latin typeface="Cambria Math" panose="02040503050406030204" pitchFamily="18" charset="0"/>
                        </a:rPr>
                        <m:t> × </m:t>
                      </m:r>
                      <m:acc>
                        <m:accPr>
                          <m:chr m:val="⃗"/>
                          <m:ctrlPr>
                            <a:rPr lang="en-CA" b="1" i="1">
                              <a:latin typeface="Cambria Math" panose="02040503050406030204" pitchFamily="18" charset="0"/>
                            </a:rPr>
                          </m:ctrlPr>
                        </m:accPr>
                        <m:e>
                          <m:sSub>
                            <m:sSubPr>
                              <m:ctrlPr>
                                <a:rPr lang="en-CA" b="1" i="1">
                                  <a:latin typeface="Cambria Math" panose="02040503050406030204" pitchFamily="18" charset="0"/>
                                </a:rPr>
                              </m:ctrlPr>
                            </m:sSubPr>
                            <m:e>
                              <m:r>
                                <a:rPr lang="en-CA" b="1" i="1">
                                  <a:latin typeface="Cambria Math" panose="02040503050406030204" pitchFamily="18" charset="0"/>
                                </a:rPr>
                                <m:t>𝒓</m:t>
                              </m:r>
                            </m:e>
                            <m:sub>
                              <m:r>
                                <a:rPr lang="en-CA" b="1" i="1">
                                  <a:latin typeface="Cambria Math" panose="02040503050406030204" pitchFamily="18" charset="0"/>
                                </a:rPr>
                                <m:t>𝑷</m:t>
                              </m:r>
                            </m:sub>
                          </m:sSub>
                        </m:e>
                      </m:acc>
                      <m:r>
                        <a:rPr lang="en-CA" b="1" i="1" smtClean="0">
                          <a:latin typeface="Cambria Math" panose="02040503050406030204" pitchFamily="18" charset="0"/>
                        </a:rPr>
                        <m:t>)</m:t>
                      </m:r>
                    </m:oMath>
                  </m:oMathPara>
                </a14:m>
                <a:endParaRPr lang="en-US" b="1" dirty="0"/>
              </a:p>
              <a:p>
                <a:pPr marL="0" indent="0" algn="ctr">
                  <a:buNone/>
                </a:pPr>
                <a14:m>
                  <m:oMath xmlns:m="http://schemas.openxmlformats.org/officeDocument/2006/math">
                    <m:acc>
                      <m:accPr>
                        <m:chr m:val="⃗"/>
                        <m:ctrlPr>
                          <a:rPr lang="en-CA" b="1" i="1">
                            <a:latin typeface="Cambria Math" panose="02040503050406030204" pitchFamily="18" charset="0"/>
                          </a:rPr>
                        </m:ctrlPr>
                      </m:accPr>
                      <m:e>
                        <m:sSub>
                          <m:sSubPr>
                            <m:ctrlPr>
                              <a:rPr lang="en-CA" b="1" i="1">
                                <a:latin typeface="Cambria Math" panose="02040503050406030204" pitchFamily="18" charset="0"/>
                              </a:rPr>
                            </m:ctrlPr>
                          </m:sSubPr>
                          <m:e>
                            <m:r>
                              <a:rPr lang="en-CA" b="1" i="1">
                                <a:latin typeface="Cambria Math" panose="02040503050406030204" pitchFamily="18" charset="0"/>
                              </a:rPr>
                              <m:t>𝒂</m:t>
                            </m:r>
                          </m:e>
                          <m:sub>
                            <m:r>
                              <a:rPr lang="en-CA" b="1" i="1">
                                <a:latin typeface="Cambria Math" panose="02040503050406030204" pitchFamily="18" charset="0"/>
                              </a:rPr>
                              <m:t>𝑷</m:t>
                            </m:r>
                          </m:sub>
                        </m:sSub>
                      </m:e>
                    </m:acc>
                    <m:r>
                      <a:rPr lang="en-CA" b="1" i="1" smtClean="0">
                        <a:latin typeface="Cambria Math" panose="02040503050406030204" pitchFamily="18" charset="0"/>
                      </a:rPr>
                      <m:t>=</m:t>
                    </m:r>
                    <m:acc>
                      <m:accPr>
                        <m:chr m:val="⃗"/>
                        <m:ctrlPr>
                          <a:rPr lang="en-CA" b="1" i="1">
                            <a:latin typeface="Cambria Math" panose="02040503050406030204" pitchFamily="18" charset="0"/>
                          </a:rPr>
                        </m:ctrlPr>
                      </m:accPr>
                      <m:e>
                        <m:r>
                          <a:rPr lang="en-CA" b="1" i="1">
                            <a:latin typeface="Cambria Math" panose="02040503050406030204" pitchFamily="18" charset="0"/>
                          </a:rPr>
                          <m:t>𝜶</m:t>
                        </m:r>
                      </m:e>
                    </m:acc>
                    <m:r>
                      <a:rPr lang="en-CA" b="1" i="1">
                        <a:latin typeface="Cambria Math" panose="02040503050406030204" pitchFamily="18" charset="0"/>
                      </a:rPr>
                      <m:t> × </m:t>
                    </m:r>
                    <m:acc>
                      <m:accPr>
                        <m:chr m:val="⃗"/>
                        <m:ctrlPr>
                          <a:rPr lang="en-CA" b="1" i="1">
                            <a:latin typeface="Cambria Math" panose="02040503050406030204" pitchFamily="18" charset="0"/>
                          </a:rPr>
                        </m:ctrlPr>
                      </m:accPr>
                      <m:e>
                        <m:sSub>
                          <m:sSubPr>
                            <m:ctrlPr>
                              <a:rPr lang="en-CA" b="1" i="1">
                                <a:latin typeface="Cambria Math" panose="02040503050406030204" pitchFamily="18" charset="0"/>
                              </a:rPr>
                            </m:ctrlPr>
                          </m:sSubPr>
                          <m:e>
                            <m:r>
                              <a:rPr lang="en-CA" b="1" i="1">
                                <a:latin typeface="Cambria Math" panose="02040503050406030204" pitchFamily="18" charset="0"/>
                              </a:rPr>
                              <m:t>𝒓</m:t>
                            </m:r>
                          </m:e>
                          <m:sub>
                            <m:r>
                              <a:rPr lang="en-CA" b="1" i="1">
                                <a:latin typeface="Cambria Math" panose="02040503050406030204" pitchFamily="18" charset="0"/>
                              </a:rPr>
                              <m:t>𝑷</m:t>
                            </m:r>
                          </m:sub>
                        </m:sSub>
                      </m:e>
                    </m:acc>
                    <m:r>
                      <a:rPr lang="en-CA" b="1" i="1" smtClean="0">
                        <a:latin typeface="Cambria Math" panose="02040503050406030204" pitchFamily="18" charset="0"/>
                      </a:rPr>
                      <m:t>−</m:t>
                    </m:r>
                    <m:sSup>
                      <m:sSupPr>
                        <m:ctrlPr>
                          <a:rPr lang="en-CA" b="1" i="1" smtClean="0">
                            <a:latin typeface="Cambria Math" panose="02040503050406030204" pitchFamily="18" charset="0"/>
                          </a:rPr>
                        </m:ctrlPr>
                      </m:sSupPr>
                      <m:e>
                        <m:r>
                          <a:rPr lang="en-CA" b="1" i="1" smtClean="0">
                            <a:latin typeface="Cambria Math" panose="02040503050406030204" pitchFamily="18" charset="0"/>
                          </a:rPr>
                          <m:t>𝝎</m:t>
                        </m:r>
                      </m:e>
                      <m:sup>
                        <m:r>
                          <a:rPr lang="en-CA" b="1" i="1" smtClean="0">
                            <a:latin typeface="Cambria Math" panose="02040503050406030204" pitchFamily="18" charset="0"/>
                          </a:rPr>
                          <m:t>𝟐</m:t>
                        </m:r>
                      </m:sup>
                    </m:sSup>
                    <m:r>
                      <a:rPr lang="en-CA" b="1" i="1">
                        <a:latin typeface="Cambria Math" panose="02040503050406030204" pitchFamily="18" charset="0"/>
                      </a:rPr>
                      <m:t> </m:t>
                    </m:r>
                    <m:acc>
                      <m:accPr>
                        <m:chr m:val="⃗"/>
                        <m:ctrlPr>
                          <a:rPr lang="en-CA" b="1" i="1">
                            <a:latin typeface="Cambria Math" panose="02040503050406030204" pitchFamily="18" charset="0"/>
                          </a:rPr>
                        </m:ctrlPr>
                      </m:accPr>
                      <m:e>
                        <m:sSub>
                          <m:sSubPr>
                            <m:ctrlPr>
                              <a:rPr lang="en-CA" b="1" i="1">
                                <a:latin typeface="Cambria Math" panose="02040503050406030204" pitchFamily="18" charset="0"/>
                              </a:rPr>
                            </m:ctrlPr>
                          </m:sSubPr>
                          <m:e>
                            <m:r>
                              <a:rPr lang="en-CA" b="1" i="1">
                                <a:latin typeface="Cambria Math" panose="02040503050406030204" pitchFamily="18" charset="0"/>
                              </a:rPr>
                              <m:t>𝒓</m:t>
                            </m:r>
                          </m:e>
                          <m:sub>
                            <m:r>
                              <a:rPr lang="en-CA" b="1" i="1">
                                <a:latin typeface="Cambria Math" panose="02040503050406030204" pitchFamily="18" charset="0"/>
                              </a:rPr>
                              <m:t>𝑷</m:t>
                            </m:r>
                          </m:sub>
                        </m:sSub>
                      </m:e>
                    </m:acc>
                  </m:oMath>
                </a14:m>
                <a:r>
                  <a:rPr lang="en-US" b="1" dirty="0"/>
                  <a:t> (planar only)</a:t>
                </a:r>
              </a:p>
              <a:p>
                <a:pPr marL="0" indent="0" algn="ctr">
                  <a:buNone/>
                </a:pPr>
                <a:endParaRPr lang="en-US" b="1" dirty="0"/>
              </a:p>
              <a:p>
                <a:pPr marL="0" indent="0" algn="ctr">
                  <a:buNone/>
                </a:pPr>
                <a14:m>
                  <m:oMath xmlns:m="http://schemas.openxmlformats.org/officeDocument/2006/math">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b="0" i="1">
                                <a:latin typeface="Cambria Math" panose="02040503050406030204" pitchFamily="18" charset="0"/>
                              </a:rPr>
                              <m:t>𝑎</m:t>
                            </m:r>
                          </m:e>
                          <m:sub>
                            <m:r>
                              <a:rPr lang="en-CA" b="0" i="1">
                                <a:latin typeface="Cambria Math" panose="02040503050406030204" pitchFamily="18" charset="0"/>
                              </a:rPr>
                              <m:t>𝑃</m:t>
                            </m:r>
                          </m:sub>
                        </m:sSub>
                      </m:e>
                    </m:acc>
                    <m:r>
                      <a:rPr lang="en-CA" b="0" i="1">
                        <a:latin typeface="Cambria Math" panose="02040503050406030204" pitchFamily="18" charset="0"/>
                      </a:rPr>
                      <m:t>=</m:t>
                    </m:r>
                  </m:oMath>
                </a14:m>
                <a:r>
                  <a:rPr lang="en-CA" dirty="0"/>
                  <a:t> </a:t>
                </a:r>
                <a14:m>
                  <m:oMath xmlns:m="http://schemas.openxmlformats.org/officeDocument/2006/math">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b="0" i="1">
                                <a:latin typeface="Cambria Math" panose="02040503050406030204" pitchFamily="18" charset="0"/>
                              </a:rPr>
                              <m:t>𝑎</m:t>
                            </m:r>
                          </m:e>
                          <m:sub>
                            <m:r>
                              <a:rPr lang="en-CA" b="0" i="1">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𝑛</m:t>
                            </m:r>
                          </m:sub>
                        </m:sSub>
                      </m:e>
                    </m:acc>
                    <m:r>
                      <a:rPr lang="en-CA" b="0" i="1" smtClean="0">
                        <a:latin typeface="Cambria Math" panose="02040503050406030204" pitchFamily="18" charset="0"/>
                      </a:rPr>
                      <m:t>+</m:t>
                    </m:r>
                  </m:oMath>
                </a14:m>
                <a:r>
                  <a:rPr lang="en-CA" dirty="0"/>
                  <a:t> </a:t>
                </a:r>
                <a14:m>
                  <m:oMath xmlns:m="http://schemas.openxmlformats.org/officeDocument/2006/math">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b="0" i="1">
                                <a:latin typeface="Cambria Math" panose="02040503050406030204" pitchFamily="18" charset="0"/>
                              </a:rPr>
                              <m:t>𝑎</m:t>
                            </m:r>
                          </m:e>
                          <m:sub>
                            <m:r>
                              <a:rPr lang="en-CA" b="0" i="1">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𝑡</m:t>
                            </m:r>
                          </m:sub>
                        </m:sSub>
                      </m:e>
                    </m:acc>
                  </m:oMath>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b="1" i="1">
                              <a:latin typeface="Cambria Math" panose="02040503050406030204" pitchFamily="18" charset="0"/>
                            </a:rPr>
                          </m:ctrlPr>
                        </m:accPr>
                        <m:e>
                          <m:sSub>
                            <m:sSubPr>
                              <m:ctrlPr>
                                <a:rPr lang="en-CA" b="1" i="1">
                                  <a:latin typeface="Cambria Math" panose="02040503050406030204" pitchFamily="18" charset="0"/>
                                </a:rPr>
                              </m:ctrlPr>
                            </m:sSubPr>
                            <m:e>
                              <m:r>
                                <a:rPr lang="en-CA" b="1" i="1">
                                  <a:latin typeface="Cambria Math" panose="02040503050406030204" pitchFamily="18" charset="0"/>
                                </a:rPr>
                                <m:t>𝒂</m:t>
                              </m:r>
                            </m:e>
                            <m:sub>
                              <m:r>
                                <a:rPr lang="en-CA" b="1" i="1">
                                  <a:latin typeface="Cambria Math" panose="02040503050406030204" pitchFamily="18" charset="0"/>
                                </a:rPr>
                                <m:t>𝑷</m:t>
                              </m:r>
                              <m:r>
                                <a:rPr lang="en-CA" b="1" i="1">
                                  <a:latin typeface="Cambria Math" panose="02040503050406030204" pitchFamily="18" charset="0"/>
                                </a:rPr>
                                <m:t>,</m:t>
                              </m:r>
                              <m:r>
                                <a:rPr lang="en-CA" b="1" i="1">
                                  <a:latin typeface="Cambria Math" panose="02040503050406030204" pitchFamily="18" charset="0"/>
                                </a:rPr>
                                <m:t>𝒏</m:t>
                              </m:r>
                            </m:sub>
                          </m:sSub>
                        </m:e>
                      </m:acc>
                      <m:r>
                        <a:rPr lang="en-CA" b="1" i="1" smtClean="0">
                          <a:latin typeface="Cambria Math" panose="02040503050406030204" pitchFamily="18" charset="0"/>
                        </a:rPr>
                        <m:t>=</m:t>
                      </m:r>
                      <m:r>
                        <a:rPr lang="en-CA" b="1" i="1">
                          <a:latin typeface="Cambria Math" panose="02040503050406030204" pitchFamily="18" charset="0"/>
                        </a:rPr>
                        <m:t>−</m:t>
                      </m:r>
                      <m:sSup>
                        <m:sSupPr>
                          <m:ctrlPr>
                            <a:rPr lang="en-CA" b="1" i="1">
                              <a:latin typeface="Cambria Math" panose="02040503050406030204" pitchFamily="18" charset="0"/>
                            </a:rPr>
                          </m:ctrlPr>
                        </m:sSupPr>
                        <m:e>
                          <m:r>
                            <a:rPr lang="en-CA" b="1" i="1">
                              <a:latin typeface="Cambria Math" panose="02040503050406030204" pitchFamily="18" charset="0"/>
                            </a:rPr>
                            <m:t>𝝎</m:t>
                          </m:r>
                        </m:e>
                        <m:sup>
                          <m:r>
                            <a:rPr lang="en-CA" b="1" i="1">
                              <a:latin typeface="Cambria Math" panose="02040503050406030204" pitchFamily="18" charset="0"/>
                            </a:rPr>
                            <m:t>𝟐</m:t>
                          </m:r>
                        </m:sup>
                      </m:sSup>
                      <m:r>
                        <a:rPr lang="en-CA" b="1" i="1">
                          <a:latin typeface="Cambria Math" panose="02040503050406030204" pitchFamily="18" charset="0"/>
                        </a:rPr>
                        <m:t> </m:t>
                      </m:r>
                      <m:acc>
                        <m:accPr>
                          <m:chr m:val="⃗"/>
                          <m:ctrlPr>
                            <a:rPr lang="en-CA" b="1" i="1">
                              <a:latin typeface="Cambria Math" panose="02040503050406030204" pitchFamily="18" charset="0"/>
                            </a:rPr>
                          </m:ctrlPr>
                        </m:accPr>
                        <m:e>
                          <m:sSub>
                            <m:sSubPr>
                              <m:ctrlPr>
                                <a:rPr lang="en-CA" b="1" i="1">
                                  <a:latin typeface="Cambria Math" panose="02040503050406030204" pitchFamily="18" charset="0"/>
                                </a:rPr>
                              </m:ctrlPr>
                            </m:sSubPr>
                            <m:e>
                              <m:r>
                                <a:rPr lang="en-CA" b="1" i="1">
                                  <a:latin typeface="Cambria Math" panose="02040503050406030204" pitchFamily="18" charset="0"/>
                                </a:rPr>
                                <m:t>𝒓</m:t>
                              </m:r>
                            </m:e>
                            <m:sub>
                              <m:r>
                                <a:rPr lang="en-CA" b="1" i="1">
                                  <a:latin typeface="Cambria Math" panose="02040503050406030204" pitchFamily="18" charset="0"/>
                                </a:rPr>
                                <m:t>𝑷</m:t>
                              </m:r>
                            </m:sub>
                          </m:sSub>
                        </m:e>
                      </m:acc>
                    </m:oMath>
                  </m:oMathPara>
                </a14:m>
                <a:endParaRPr lang="en-US" b="1" dirty="0"/>
              </a:p>
              <a:p>
                <a:pPr marL="0" indent="0" algn="ctr">
                  <a:buNone/>
                </a:pPr>
                <a14:m>
                  <m:oMathPara xmlns:m="http://schemas.openxmlformats.org/officeDocument/2006/math">
                    <m:oMathParaPr>
                      <m:jc m:val="centerGroup"/>
                    </m:oMathParaPr>
                    <m:oMath xmlns:m="http://schemas.openxmlformats.org/officeDocument/2006/math">
                      <m:acc>
                        <m:accPr>
                          <m:chr m:val="⃗"/>
                          <m:ctrlPr>
                            <a:rPr lang="en-CA" b="1" i="1">
                              <a:latin typeface="Cambria Math" panose="02040503050406030204" pitchFamily="18" charset="0"/>
                            </a:rPr>
                          </m:ctrlPr>
                        </m:accPr>
                        <m:e>
                          <m:sSub>
                            <m:sSubPr>
                              <m:ctrlPr>
                                <a:rPr lang="en-CA" b="1" i="1">
                                  <a:latin typeface="Cambria Math" panose="02040503050406030204" pitchFamily="18" charset="0"/>
                                </a:rPr>
                              </m:ctrlPr>
                            </m:sSubPr>
                            <m:e>
                              <m:r>
                                <a:rPr lang="en-CA" b="1" i="1">
                                  <a:latin typeface="Cambria Math" panose="02040503050406030204" pitchFamily="18" charset="0"/>
                                </a:rPr>
                                <m:t>𝒂</m:t>
                              </m:r>
                            </m:e>
                            <m:sub>
                              <m:r>
                                <a:rPr lang="en-CA" b="1" i="1">
                                  <a:latin typeface="Cambria Math" panose="02040503050406030204" pitchFamily="18" charset="0"/>
                                </a:rPr>
                                <m:t>𝑷</m:t>
                              </m:r>
                              <m:r>
                                <a:rPr lang="en-CA" b="1" i="1">
                                  <a:latin typeface="Cambria Math" panose="02040503050406030204" pitchFamily="18" charset="0"/>
                                </a:rPr>
                                <m:t>,</m:t>
                              </m:r>
                              <m:r>
                                <a:rPr lang="en-CA" b="1" i="1">
                                  <a:latin typeface="Cambria Math" panose="02040503050406030204" pitchFamily="18" charset="0"/>
                                </a:rPr>
                                <m:t>𝒕</m:t>
                              </m:r>
                            </m:sub>
                          </m:sSub>
                        </m:e>
                      </m:acc>
                      <m:r>
                        <a:rPr lang="en-CA" b="1" i="1" smtClean="0">
                          <a:latin typeface="Cambria Math" panose="02040503050406030204" pitchFamily="18" charset="0"/>
                        </a:rPr>
                        <m:t>=</m:t>
                      </m:r>
                      <m:acc>
                        <m:accPr>
                          <m:chr m:val="⃗"/>
                          <m:ctrlPr>
                            <a:rPr lang="en-CA" b="1" i="1">
                              <a:latin typeface="Cambria Math" panose="02040503050406030204" pitchFamily="18" charset="0"/>
                            </a:rPr>
                          </m:ctrlPr>
                        </m:accPr>
                        <m:e>
                          <m:r>
                            <a:rPr lang="en-CA" b="1" i="1">
                              <a:latin typeface="Cambria Math" panose="02040503050406030204" pitchFamily="18" charset="0"/>
                            </a:rPr>
                            <m:t>𝜶</m:t>
                          </m:r>
                        </m:e>
                      </m:acc>
                      <m:r>
                        <a:rPr lang="en-CA" b="1" i="1">
                          <a:latin typeface="Cambria Math" panose="02040503050406030204" pitchFamily="18" charset="0"/>
                        </a:rPr>
                        <m:t> × </m:t>
                      </m:r>
                      <m:acc>
                        <m:accPr>
                          <m:chr m:val="⃗"/>
                          <m:ctrlPr>
                            <a:rPr lang="en-CA" b="1" i="1">
                              <a:latin typeface="Cambria Math" panose="02040503050406030204" pitchFamily="18" charset="0"/>
                            </a:rPr>
                          </m:ctrlPr>
                        </m:accPr>
                        <m:e>
                          <m:sSub>
                            <m:sSubPr>
                              <m:ctrlPr>
                                <a:rPr lang="en-CA" b="1" i="1">
                                  <a:latin typeface="Cambria Math" panose="02040503050406030204" pitchFamily="18" charset="0"/>
                                </a:rPr>
                              </m:ctrlPr>
                            </m:sSubPr>
                            <m:e>
                              <m:r>
                                <a:rPr lang="en-CA" b="1" i="1">
                                  <a:latin typeface="Cambria Math" panose="02040503050406030204" pitchFamily="18" charset="0"/>
                                </a:rPr>
                                <m:t>𝒓</m:t>
                              </m:r>
                            </m:e>
                            <m:sub>
                              <m:r>
                                <a:rPr lang="en-CA" b="1" i="1">
                                  <a:latin typeface="Cambria Math" panose="02040503050406030204" pitchFamily="18" charset="0"/>
                                </a:rPr>
                                <m:t>𝑷</m:t>
                              </m:r>
                            </m:sub>
                          </m:sSub>
                        </m:e>
                      </m:acc>
                    </m:oMath>
                  </m:oMathPara>
                </a14:m>
                <a:endParaRPr lang="en-US" b="1" dirty="0"/>
              </a:p>
              <a:p>
                <a:pPr marL="0" indent="0" algn="ctr">
                  <a:buNone/>
                </a:pPr>
                <a:endParaRPr lang="en-US" b="1" dirty="0"/>
              </a:p>
              <a:p>
                <a:pPr marL="0" indent="0" algn="ctr">
                  <a:buNone/>
                </a:pPr>
                <a:endParaRPr lang="en-US"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4978" y="2512417"/>
                <a:ext cx="4484223" cy="4175519"/>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29262FE-7F58-4A1E-8AF3-5A510A86DEBD}" type="slidenum">
              <a:rPr lang="en-US" smtClean="0"/>
              <a:t>9</a:t>
            </a:fld>
            <a:endParaRPr lang="en-US"/>
          </a:p>
        </p:txBody>
      </p:sp>
      <p:sp>
        <p:nvSpPr>
          <p:cNvPr id="5" name="Oval 4">
            <a:extLst>
              <a:ext uri="{FF2B5EF4-FFF2-40B4-BE49-F238E27FC236}">
                <a16:creationId xmlns:a16="http://schemas.microsoft.com/office/drawing/2014/main" id="{5E90DF06-FE80-294A-B381-0C293EDF09B1}"/>
              </a:ext>
            </a:extLst>
          </p:cNvPr>
          <p:cNvSpPr/>
          <p:nvPr/>
        </p:nvSpPr>
        <p:spPr>
          <a:xfrm>
            <a:off x="5181600" y="1579881"/>
            <a:ext cx="3810000" cy="3810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8C6310F3-572E-D34F-8734-01AB5E4ADC2A}"/>
              </a:ext>
            </a:extLst>
          </p:cNvPr>
          <p:cNvSpPr/>
          <p:nvPr/>
        </p:nvSpPr>
        <p:spPr>
          <a:xfrm>
            <a:off x="6995160" y="3393441"/>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042113E-D136-8D45-B25B-062D354A8103}"/>
              </a:ext>
            </a:extLst>
          </p:cNvPr>
          <p:cNvCxnSpPr>
            <a:cxnSpLocks/>
          </p:cNvCxnSpPr>
          <p:nvPr/>
        </p:nvCxnSpPr>
        <p:spPr>
          <a:xfrm flipV="1">
            <a:off x="7096539" y="2663247"/>
            <a:ext cx="904461" cy="839524"/>
          </a:xfrm>
          <a:prstGeom prst="line">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B1F40C-C126-E745-B0E3-3163F943A057}"/>
                  </a:ext>
                </a:extLst>
              </p:cNvPr>
              <p:cNvSpPr txBox="1"/>
              <p:nvPr/>
            </p:nvSpPr>
            <p:spPr>
              <a:xfrm>
                <a:off x="7046986" y="294261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𝑃</m:t>
                              </m:r>
                            </m:sub>
                          </m:sSub>
                        </m:e>
                      </m:acc>
                    </m:oMath>
                  </m:oMathPara>
                </a14:m>
                <a:endParaRPr lang="en-US" dirty="0"/>
              </a:p>
            </p:txBody>
          </p:sp>
        </mc:Choice>
        <mc:Fallback xmlns="">
          <p:sp>
            <p:nvSpPr>
              <p:cNvPr id="9" name="TextBox 8">
                <a:extLst>
                  <a:ext uri="{FF2B5EF4-FFF2-40B4-BE49-F238E27FC236}">
                    <a16:creationId xmlns:a16="http://schemas.microsoft.com/office/drawing/2014/main" id="{1DB1F40C-C126-E745-B0E3-3163F943A057}"/>
                  </a:ext>
                </a:extLst>
              </p:cNvPr>
              <p:cNvSpPr txBox="1">
                <a:spLocks noRot="1" noChangeAspect="1" noMove="1" noResize="1" noEditPoints="1" noAdjustHandles="1" noChangeArrowheads="1" noChangeShapeType="1" noTextEdit="1"/>
              </p:cNvSpPr>
              <p:nvPr/>
            </p:nvSpPr>
            <p:spPr>
              <a:xfrm>
                <a:off x="7046986" y="2942611"/>
                <a:ext cx="457200" cy="369332"/>
              </a:xfrm>
              <a:prstGeom prst="rect">
                <a:avLst/>
              </a:prstGeom>
              <a:blipFill>
                <a:blip r:embed="rId3"/>
                <a:stretch>
                  <a:fillRect/>
                </a:stretch>
              </a:blipFill>
            </p:spPr>
            <p:txBody>
              <a:bodyPr/>
              <a:lstStyle/>
              <a:p>
                <a:r>
                  <a:rPr lang="en-US">
                    <a:noFill/>
                  </a:rPr>
                  <a:t> </a:t>
                </a:r>
              </a:p>
            </p:txBody>
          </p:sp>
        </mc:Fallback>
      </mc:AlternateContent>
      <p:sp>
        <p:nvSpPr>
          <p:cNvPr id="10" name="Arc 9">
            <a:extLst>
              <a:ext uri="{FF2B5EF4-FFF2-40B4-BE49-F238E27FC236}">
                <a16:creationId xmlns:a16="http://schemas.microsoft.com/office/drawing/2014/main" id="{81365A0F-EABB-044B-8335-FA4DAF1116DE}"/>
              </a:ext>
            </a:extLst>
          </p:cNvPr>
          <p:cNvSpPr/>
          <p:nvPr/>
        </p:nvSpPr>
        <p:spPr>
          <a:xfrm>
            <a:off x="5724939" y="2113281"/>
            <a:ext cx="2743200" cy="2743200"/>
          </a:xfrm>
          <a:prstGeom prst="arc">
            <a:avLst>
              <a:gd name="adj1" fmla="val 12839167"/>
              <a:gd name="adj2" fmla="val 1794034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90ECC08-5356-E242-9C05-E81710DB237B}"/>
                  </a:ext>
                </a:extLst>
              </p:cNvPr>
              <p:cNvSpPr/>
              <p:nvPr/>
            </p:nvSpPr>
            <p:spPr>
              <a:xfrm>
                <a:off x="5647581" y="2766951"/>
                <a:ext cx="4219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rgbClr val="4F81BD"/>
                              </a:solidFill>
                              <a:latin typeface="Cambria Math" panose="02040503050406030204" pitchFamily="18" charset="0"/>
                            </a:rPr>
                          </m:ctrlPr>
                        </m:accPr>
                        <m:e>
                          <m:r>
                            <a:rPr lang="en-CA" b="0" i="1" smtClean="0">
                              <a:solidFill>
                                <a:srgbClr val="4F81BD"/>
                              </a:solidFill>
                              <a:latin typeface="Cambria Math" panose="02040503050406030204" pitchFamily="18" charset="0"/>
                            </a:rPr>
                            <m:t>𝜔</m:t>
                          </m:r>
                        </m:e>
                      </m:acc>
                    </m:oMath>
                  </m:oMathPara>
                </a14:m>
                <a:endParaRPr lang="en-CA" dirty="0">
                  <a:solidFill>
                    <a:srgbClr val="4F81BD"/>
                  </a:solidFill>
                </a:endParaRPr>
              </a:p>
            </p:txBody>
          </p:sp>
        </mc:Choice>
        <mc:Fallback xmlns="">
          <p:sp>
            <p:nvSpPr>
              <p:cNvPr id="11" name="Rectangle 10">
                <a:extLst>
                  <a:ext uri="{FF2B5EF4-FFF2-40B4-BE49-F238E27FC236}">
                    <a16:creationId xmlns:a16="http://schemas.microsoft.com/office/drawing/2014/main" id="{C90ECC08-5356-E242-9C05-E81710DB237B}"/>
                  </a:ext>
                </a:extLst>
              </p:cNvPr>
              <p:cNvSpPr>
                <a:spLocks noRot="1" noChangeAspect="1" noMove="1" noResize="1" noEditPoints="1" noAdjustHandles="1" noChangeArrowheads="1" noChangeShapeType="1" noTextEdit="1"/>
              </p:cNvSpPr>
              <p:nvPr/>
            </p:nvSpPr>
            <p:spPr>
              <a:xfrm>
                <a:off x="5647581" y="2766951"/>
                <a:ext cx="4219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8EDD208-F3A7-D64E-8268-240DE294AC45}"/>
                  </a:ext>
                </a:extLst>
              </p:cNvPr>
              <p:cNvSpPr/>
              <p:nvPr/>
            </p:nvSpPr>
            <p:spPr>
              <a:xfrm>
                <a:off x="5393635" y="2583713"/>
                <a:ext cx="3930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CA" i="1" smtClean="0">
                              <a:solidFill>
                                <a:schemeClr val="accent1"/>
                              </a:solidFill>
                              <a:latin typeface="Cambria Math" panose="02040503050406030204" pitchFamily="18" charset="0"/>
                              <a:ea typeface="Cambria Math"/>
                            </a:rPr>
                          </m:ctrlPr>
                        </m:accPr>
                        <m:e>
                          <m:r>
                            <a:rPr lang="en-CA" b="0" i="1" smtClean="0">
                              <a:solidFill>
                                <a:schemeClr val="accent1"/>
                              </a:solidFill>
                              <a:latin typeface="Cambria Math" panose="02040503050406030204" pitchFamily="18" charset="0"/>
                              <a:ea typeface="Cambria Math"/>
                            </a:rPr>
                            <m:t>𝛼</m:t>
                          </m:r>
                        </m:e>
                      </m:acc>
                    </m:oMath>
                  </m:oMathPara>
                </a14:m>
                <a:endParaRPr lang="en-US" dirty="0"/>
              </a:p>
            </p:txBody>
          </p:sp>
        </mc:Choice>
        <mc:Fallback xmlns="">
          <p:sp>
            <p:nvSpPr>
              <p:cNvPr id="12" name="Rectangle 11">
                <a:extLst>
                  <a:ext uri="{FF2B5EF4-FFF2-40B4-BE49-F238E27FC236}">
                    <a16:creationId xmlns:a16="http://schemas.microsoft.com/office/drawing/2014/main" id="{C8EDD208-F3A7-D64E-8268-240DE294AC45}"/>
                  </a:ext>
                </a:extLst>
              </p:cNvPr>
              <p:cNvSpPr>
                <a:spLocks noRot="1" noChangeAspect="1" noMove="1" noResize="1" noEditPoints="1" noAdjustHandles="1" noChangeArrowheads="1" noChangeShapeType="1" noTextEdit="1"/>
              </p:cNvSpPr>
              <p:nvPr/>
            </p:nvSpPr>
            <p:spPr>
              <a:xfrm>
                <a:off x="5393635" y="2583713"/>
                <a:ext cx="393056" cy="369332"/>
              </a:xfrm>
              <a:prstGeom prst="rect">
                <a:avLst/>
              </a:prstGeom>
              <a:blipFill>
                <a:blip r:embed="rId5"/>
                <a:stretch>
                  <a:fillRect t="-13333"/>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F9545E32-30E8-1A49-BDCC-6B8F7D22145D}"/>
              </a:ext>
            </a:extLst>
          </p:cNvPr>
          <p:cNvSpPr/>
          <p:nvPr/>
        </p:nvSpPr>
        <p:spPr>
          <a:xfrm>
            <a:off x="5496339" y="1884681"/>
            <a:ext cx="3200400" cy="3200400"/>
          </a:xfrm>
          <a:prstGeom prst="arc">
            <a:avLst>
              <a:gd name="adj1" fmla="val 12839167"/>
              <a:gd name="adj2" fmla="val 1794034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C08E2C-73B1-C140-91FB-8F6CF629C611}"/>
                  </a:ext>
                </a:extLst>
              </p:cNvPr>
              <p:cNvSpPr txBox="1"/>
              <p:nvPr/>
            </p:nvSpPr>
            <p:spPr>
              <a:xfrm>
                <a:off x="6858000" y="36404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en-US" dirty="0"/>
              </a:p>
            </p:txBody>
          </p:sp>
        </mc:Choice>
        <mc:Fallback xmlns="">
          <p:sp>
            <p:nvSpPr>
              <p:cNvPr id="14" name="TextBox 13">
                <a:extLst>
                  <a:ext uri="{FF2B5EF4-FFF2-40B4-BE49-F238E27FC236}">
                    <a16:creationId xmlns:a16="http://schemas.microsoft.com/office/drawing/2014/main" id="{BDC08E2C-73B1-C140-91FB-8F6CF629C611}"/>
                  </a:ext>
                </a:extLst>
              </p:cNvPr>
              <p:cNvSpPr txBox="1">
                <a:spLocks noRot="1" noChangeAspect="1" noMove="1" noResize="1" noEditPoints="1" noAdjustHandles="1" noChangeArrowheads="1" noChangeShapeType="1" noTextEdit="1"/>
              </p:cNvSpPr>
              <p:nvPr/>
            </p:nvSpPr>
            <p:spPr>
              <a:xfrm>
                <a:off x="6858000" y="3640481"/>
                <a:ext cx="45720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EF7EAA5-57EF-7042-9FCE-5D02204FD494}"/>
                  </a:ext>
                </a:extLst>
              </p:cNvPr>
              <p:cNvSpPr txBox="1"/>
              <p:nvPr/>
            </p:nvSpPr>
            <p:spPr>
              <a:xfrm>
                <a:off x="8141822" y="2612356"/>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p:txBody>
          </p:sp>
        </mc:Choice>
        <mc:Fallback xmlns="">
          <p:sp>
            <p:nvSpPr>
              <p:cNvPr id="15" name="TextBox 14">
                <a:extLst>
                  <a:ext uri="{FF2B5EF4-FFF2-40B4-BE49-F238E27FC236}">
                    <a16:creationId xmlns:a16="http://schemas.microsoft.com/office/drawing/2014/main" id="{FEF7EAA5-57EF-7042-9FCE-5D02204FD494}"/>
                  </a:ext>
                </a:extLst>
              </p:cNvPr>
              <p:cNvSpPr txBox="1">
                <a:spLocks noRot="1" noChangeAspect="1" noMove="1" noResize="1" noEditPoints="1" noAdjustHandles="1" noChangeArrowheads="1" noChangeShapeType="1" noTextEdit="1"/>
              </p:cNvSpPr>
              <p:nvPr/>
            </p:nvSpPr>
            <p:spPr>
              <a:xfrm>
                <a:off x="8141822" y="2612356"/>
                <a:ext cx="457200" cy="369332"/>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A2A4CF9-14C6-1E44-AEAC-59DC610A4D2C}"/>
              </a:ext>
            </a:extLst>
          </p:cNvPr>
          <p:cNvCxnSpPr/>
          <p:nvPr/>
        </p:nvCxnSpPr>
        <p:spPr>
          <a:xfrm flipV="1">
            <a:off x="7066281" y="2550162"/>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0518A6C-0402-AA4C-97DF-BBDAC0686496}"/>
              </a:ext>
            </a:extLst>
          </p:cNvPr>
          <p:cNvCxnSpPr>
            <a:cxnSpLocks/>
          </p:cNvCxnSpPr>
          <p:nvPr/>
        </p:nvCxnSpPr>
        <p:spPr>
          <a:xfrm rot="5400000" flipV="1">
            <a:off x="7533641" y="3017522"/>
            <a:ext cx="0" cy="9347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F8269F-7FEB-6C4B-A48D-81A280CDD638}"/>
                  </a:ext>
                </a:extLst>
              </p:cNvPr>
              <p:cNvSpPr txBox="1"/>
              <p:nvPr/>
            </p:nvSpPr>
            <p:spPr>
              <a:xfrm>
                <a:off x="7870905" y="3278017"/>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9DF8269F-7FEB-6C4B-A48D-81A280CDD638}"/>
                  </a:ext>
                </a:extLst>
              </p:cNvPr>
              <p:cNvSpPr txBox="1">
                <a:spLocks noRot="1" noChangeAspect="1" noMove="1" noResize="1" noEditPoints="1" noAdjustHandles="1" noChangeArrowheads="1" noChangeShapeType="1" noTextEdit="1"/>
              </p:cNvSpPr>
              <p:nvPr/>
            </p:nvSpPr>
            <p:spPr>
              <a:xfrm>
                <a:off x="7870905" y="3278017"/>
                <a:ext cx="4572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C565698-02A9-0F47-8960-310CEE9BAEBF}"/>
                  </a:ext>
                </a:extLst>
              </p:cNvPr>
              <p:cNvSpPr txBox="1"/>
              <p:nvPr/>
            </p:nvSpPr>
            <p:spPr>
              <a:xfrm>
                <a:off x="6821116" y="218083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oMath>
                  </m:oMathPara>
                </a14:m>
                <a:endParaRPr lang="en-US" dirty="0"/>
              </a:p>
            </p:txBody>
          </p:sp>
        </mc:Choice>
        <mc:Fallback xmlns="">
          <p:sp>
            <p:nvSpPr>
              <p:cNvPr id="19" name="TextBox 18">
                <a:extLst>
                  <a:ext uri="{FF2B5EF4-FFF2-40B4-BE49-F238E27FC236}">
                    <a16:creationId xmlns:a16="http://schemas.microsoft.com/office/drawing/2014/main" id="{FC565698-02A9-0F47-8960-310CEE9BAEBF}"/>
                  </a:ext>
                </a:extLst>
              </p:cNvPr>
              <p:cNvSpPr txBox="1">
                <a:spLocks noRot="1" noChangeAspect="1" noMove="1" noResize="1" noEditPoints="1" noAdjustHandles="1" noChangeArrowheads="1" noChangeShapeType="1" noTextEdit="1"/>
              </p:cNvSpPr>
              <p:nvPr/>
            </p:nvSpPr>
            <p:spPr>
              <a:xfrm>
                <a:off x="6821116" y="2180831"/>
                <a:ext cx="457200" cy="369332"/>
              </a:xfrm>
              <a:prstGeom prst="rect">
                <a:avLst/>
              </a:prstGeom>
              <a:blipFill>
                <a:blip r:embed="rId9"/>
                <a:stretch>
                  <a:fillRect b="-10000"/>
                </a:stretch>
              </a:blipFill>
            </p:spPr>
            <p:txBody>
              <a:bodyPr/>
              <a:lstStyle/>
              <a:p>
                <a:r>
                  <a:rPr lang="en-US">
                    <a:noFill/>
                  </a:rPr>
                  <a:t> </a:t>
                </a:r>
              </a:p>
            </p:txBody>
          </p:sp>
        </mc:Fallback>
      </mc:AlternateContent>
      <p:sp>
        <p:nvSpPr>
          <p:cNvPr id="20" name="Arc 19">
            <a:extLst>
              <a:ext uri="{FF2B5EF4-FFF2-40B4-BE49-F238E27FC236}">
                <a16:creationId xmlns:a16="http://schemas.microsoft.com/office/drawing/2014/main" id="{B8A58486-6B95-F14B-9271-504FFDEDB8A4}"/>
              </a:ext>
            </a:extLst>
          </p:cNvPr>
          <p:cNvSpPr>
            <a:spLocks noChangeAspect="1"/>
          </p:cNvSpPr>
          <p:nvPr/>
        </p:nvSpPr>
        <p:spPr>
          <a:xfrm>
            <a:off x="6715410" y="2930652"/>
            <a:ext cx="1108458" cy="1108458"/>
          </a:xfrm>
          <a:prstGeom prst="arc">
            <a:avLst>
              <a:gd name="adj1" fmla="val 18448533"/>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E0ED6FE-6384-3E4D-8A28-10F2D0CDADBD}"/>
                  </a:ext>
                </a:extLst>
              </p:cNvPr>
              <p:cNvSpPr txBox="1"/>
              <p:nvPr/>
            </p:nvSpPr>
            <p:spPr>
              <a:xfrm>
                <a:off x="7692833" y="3034428"/>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𝜃</m:t>
                      </m:r>
                    </m:oMath>
                  </m:oMathPara>
                </a14:m>
                <a:endParaRPr lang="en-US" dirty="0"/>
              </a:p>
            </p:txBody>
          </p:sp>
        </mc:Choice>
        <mc:Fallback xmlns="">
          <p:sp>
            <p:nvSpPr>
              <p:cNvPr id="21" name="TextBox 20">
                <a:extLst>
                  <a:ext uri="{FF2B5EF4-FFF2-40B4-BE49-F238E27FC236}">
                    <a16:creationId xmlns:a16="http://schemas.microsoft.com/office/drawing/2014/main" id="{CE0ED6FE-6384-3E4D-8A28-10F2D0CDADBD}"/>
                  </a:ext>
                </a:extLst>
              </p:cNvPr>
              <p:cNvSpPr txBox="1">
                <a:spLocks noRot="1" noChangeAspect="1" noMove="1" noResize="1" noEditPoints="1" noAdjustHandles="1" noChangeArrowheads="1" noChangeShapeType="1" noTextEdit="1"/>
              </p:cNvSpPr>
              <p:nvPr/>
            </p:nvSpPr>
            <p:spPr>
              <a:xfrm>
                <a:off x="7692833" y="3034428"/>
                <a:ext cx="457200"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99CDF48-320F-9E43-B7A1-A713D96E119E}"/>
                  </a:ext>
                </a:extLst>
              </p:cNvPr>
              <p:cNvSpPr/>
              <p:nvPr/>
            </p:nvSpPr>
            <p:spPr>
              <a:xfrm>
                <a:off x="525228" y="1334494"/>
                <a:ext cx="4572000" cy="923330"/>
              </a:xfrm>
              <a:prstGeom prst="rect">
                <a:avLst/>
              </a:prstGeom>
            </p:spPr>
            <p:txBody>
              <a:bodyPr>
                <a:spAutoFit/>
              </a:bodyPr>
              <a:lstStyle/>
              <a:p>
                <a:r>
                  <a:rPr lang="en-US" dirty="0"/>
                  <a:t>Through a similar derivation, we obtain an expression for</a:t>
                </a:r>
                <a14:m>
                  <m:oMath xmlns:m="http://schemas.openxmlformats.org/officeDocument/2006/math">
                    <m:r>
                      <a:rPr lang="en-CA" b="0" i="0" smtClean="0">
                        <a:latin typeface="Cambria Math" panose="02040503050406030204" pitchFamily="18" charset="0"/>
                      </a:rPr>
                      <m:t> </m:t>
                    </m:r>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b="0" i="1">
                                <a:latin typeface="Cambria Math" panose="02040503050406030204" pitchFamily="18" charset="0"/>
                              </a:rPr>
                              <m:t>𝑎</m:t>
                            </m:r>
                          </m:e>
                          <m:sub>
                            <m:r>
                              <a:rPr lang="en-CA" b="0" i="1">
                                <a:latin typeface="Cambria Math" panose="02040503050406030204" pitchFamily="18" charset="0"/>
                              </a:rPr>
                              <m:t>𝑃</m:t>
                            </m:r>
                          </m:sub>
                        </m:sSub>
                      </m:e>
                    </m:acc>
                  </m:oMath>
                </a14:m>
                <a:r>
                  <a:rPr lang="en-US" dirty="0"/>
                  <a:t>. </a:t>
                </a:r>
                <a14:m>
                  <m:oMath xmlns:m="http://schemas.openxmlformats.org/officeDocument/2006/math">
                    <m:acc>
                      <m:accPr>
                        <m:chr m:val="⃗"/>
                        <m:ctrlPr>
                          <a:rPr lang="en-CA" i="1">
                            <a:latin typeface="Cambria Math" panose="02040503050406030204" pitchFamily="18" charset="0"/>
                          </a:rPr>
                        </m:ctrlPr>
                      </m:accPr>
                      <m:e>
                        <m:sSub>
                          <m:sSubPr>
                            <m:ctrlPr>
                              <a:rPr lang="en-CA" i="1">
                                <a:latin typeface="Cambria Math" panose="02040503050406030204" pitchFamily="18" charset="0"/>
                              </a:rPr>
                            </m:ctrlPr>
                          </m:sSubPr>
                          <m:e>
                            <m:r>
                              <a:rPr lang="en-CA" i="1">
                                <a:latin typeface="Cambria Math" panose="02040503050406030204" pitchFamily="18" charset="0"/>
                              </a:rPr>
                              <m:t>𝑎</m:t>
                            </m:r>
                          </m:e>
                          <m:sub>
                            <m:r>
                              <a:rPr lang="en-CA" i="1">
                                <a:latin typeface="Cambria Math" panose="02040503050406030204" pitchFamily="18" charset="0"/>
                              </a:rPr>
                              <m:t>𝑃</m:t>
                            </m:r>
                          </m:sub>
                        </m:sSub>
                      </m:e>
                    </m:acc>
                  </m:oMath>
                </a14:m>
                <a:r>
                  <a:rPr lang="en-US" dirty="0"/>
                  <a:t> has components in both normal and tangential directions. </a:t>
                </a:r>
              </a:p>
            </p:txBody>
          </p:sp>
        </mc:Choice>
        <mc:Fallback xmlns="">
          <p:sp>
            <p:nvSpPr>
              <p:cNvPr id="25" name="Rectangle 24">
                <a:extLst>
                  <a:ext uri="{FF2B5EF4-FFF2-40B4-BE49-F238E27FC236}">
                    <a16:creationId xmlns:a16="http://schemas.microsoft.com/office/drawing/2014/main" id="{A99CDF48-320F-9E43-B7A1-A713D96E119E}"/>
                  </a:ext>
                </a:extLst>
              </p:cNvPr>
              <p:cNvSpPr>
                <a:spLocks noRot="1" noChangeAspect="1" noMove="1" noResize="1" noEditPoints="1" noAdjustHandles="1" noChangeArrowheads="1" noChangeShapeType="1" noTextEdit="1"/>
              </p:cNvSpPr>
              <p:nvPr/>
            </p:nvSpPr>
            <p:spPr>
              <a:xfrm>
                <a:off x="525228" y="1334494"/>
                <a:ext cx="4572000" cy="923330"/>
              </a:xfrm>
              <a:prstGeom prst="rect">
                <a:avLst/>
              </a:prstGeom>
              <a:blipFill>
                <a:blip r:embed="rId11"/>
                <a:stretch>
                  <a:fillRect l="-1108" t="-4110" b="-9589"/>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07994D26-B6C8-D643-8432-0EDA940DBBA3}"/>
              </a:ext>
            </a:extLst>
          </p:cNvPr>
          <p:cNvCxnSpPr>
            <a:cxnSpLocks/>
          </p:cNvCxnSpPr>
          <p:nvPr/>
        </p:nvCxnSpPr>
        <p:spPr>
          <a:xfrm flipH="1">
            <a:off x="7501420" y="2624230"/>
            <a:ext cx="518689" cy="503659"/>
          </a:xfrm>
          <a:prstGeom prst="line">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D38367-1E2B-2A45-A0AC-7FB9CE9B9C3F}"/>
                  </a:ext>
                </a:extLst>
              </p:cNvPr>
              <p:cNvSpPr txBox="1"/>
              <p:nvPr/>
            </p:nvSpPr>
            <p:spPr>
              <a:xfrm>
                <a:off x="7287834" y="2502785"/>
                <a:ext cx="457200"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𝑛</m:t>
                              </m:r>
                            </m:sub>
                          </m:sSub>
                        </m:e>
                      </m:acc>
                    </m:oMath>
                  </m:oMathPara>
                </a14:m>
                <a:endParaRPr lang="en-US" dirty="0"/>
              </a:p>
            </p:txBody>
          </p:sp>
        </mc:Choice>
        <mc:Fallback xmlns="">
          <p:sp>
            <p:nvSpPr>
              <p:cNvPr id="28" name="TextBox 27">
                <a:extLst>
                  <a:ext uri="{FF2B5EF4-FFF2-40B4-BE49-F238E27FC236}">
                    <a16:creationId xmlns:a16="http://schemas.microsoft.com/office/drawing/2014/main" id="{20D38367-1E2B-2A45-A0AC-7FB9CE9B9C3F}"/>
                  </a:ext>
                </a:extLst>
              </p:cNvPr>
              <p:cNvSpPr txBox="1">
                <a:spLocks noRot="1" noChangeAspect="1" noMove="1" noResize="1" noEditPoints="1" noAdjustHandles="1" noChangeArrowheads="1" noChangeShapeType="1" noTextEdit="1"/>
              </p:cNvSpPr>
              <p:nvPr/>
            </p:nvSpPr>
            <p:spPr>
              <a:xfrm>
                <a:off x="7287834" y="2502785"/>
                <a:ext cx="457200" cy="381515"/>
              </a:xfrm>
              <a:prstGeom prst="rect">
                <a:avLst/>
              </a:prstGeom>
              <a:blipFill>
                <a:blip r:embed="rId12"/>
                <a:stretch>
                  <a:fillRect r="-10811"/>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B983F77-F109-EA41-AFD7-CD4ED524D0BB}"/>
              </a:ext>
            </a:extLst>
          </p:cNvPr>
          <p:cNvGrpSpPr/>
          <p:nvPr/>
        </p:nvGrpSpPr>
        <p:grpSpPr>
          <a:xfrm rot="19037392">
            <a:off x="7192430" y="980221"/>
            <a:ext cx="1599801" cy="1646521"/>
            <a:chOff x="6880704" y="2153228"/>
            <a:chExt cx="1599801" cy="1646521"/>
          </a:xfrm>
        </p:grpSpPr>
        <p:cxnSp>
          <p:nvCxnSpPr>
            <p:cNvPr id="31" name="Straight Arrow Connector 30">
              <a:extLst>
                <a:ext uri="{FF2B5EF4-FFF2-40B4-BE49-F238E27FC236}">
                  <a16:creationId xmlns:a16="http://schemas.microsoft.com/office/drawing/2014/main" id="{C0230889-7EA8-2C43-B576-1B10EBE1CA60}"/>
                </a:ext>
              </a:extLst>
            </p:cNvPr>
            <p:cNvCxnSpPr/>
            <p:nvPr/>
          </p:nvCxnSpPr>
          <p:spPr>
            <a:xfrm flipV="1">
              <a:off x="7217932" y="2360018"/>
              <a:ext cx="0" cy="1260000"/>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B2BA515-C79B-4348-8D65-4E6597BAAA5D}"/>
                </a:ext>
              </a:extLst>
            </p:cNvPr>
            <p:cNvCxnSpPr>
              <a:cxnSpLocks/>
            </p:cNvCxnSpPr>
            <p:nvPr/>
          </p:nvCxnSpPr>
          <p:spPr>
            <a:xfrm rot="5400000" flipV="1">
              <a:off x="7686041" y="3169922"/>
              <a:ext cx="0" cy="934719"/>
            </a:xfrm>
            <a:prstGeom prst="straightConnector1">
              <a:avLst/>
            </a:prstGeom>
            <a:ln w="190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7F76872-4888-274A-9F81-43AE594A1E35}"/>
                    </a:ext>
                  </a:extLst>
                </p:cNvPr>
                <p:cNvSpPr txBox="1"/>
                <p:nvPr/>
              </p:nvSpPr>
              <p:spPr>
                <a:xfrm>
                  <a:off x="8023305" y="3430417"/>
                  <a:ext cx="457200"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𝑛</m:t>
                        </m:r>
                      </m:oMath>
                    </m:oMathPara>
                  </a14:m>
                  <a:endParaRPr lang="en-US" dirty="0"/>
                </a:p>
              </p:txBody>
            </p:sp>
          </mc:Choice>
          <mc:Fallback xmlns="">
            <p:sp>
              <p:nvSpPr>
                <p:cNvPr id="33" name="TextBox 32">
                  <a:extLst>
                    <a:ext uri="{FF2B5EF4-FFF2-40B4-BE49-F238E27FC236}">
                      <a16:creationId xmlns:a16="http://schemas.microsoft.com/office/drawing/2014/main" id="{07F76872-4888-274A-9F81-43AE594A1E35}"/>
                    </a:ext>
                  </a:extLst>
                </p:cNvPr>
                <p:cNvSpPr txBox="1">
                  <a:spLocks noRot="1" noChangeAspect="1" noMove="1" noResize="1" noEditPoints="1" noAdjustHandles="1" noChangeArrowheads="1" noChangeShapeType="1" noTextEdit="1"/>
                </p:cNvSpPr>
                <p:nvPr/>
              </p:nvSpPr>
              <p:spPr>
                <a:xfrm>
                  <a:off x="8023305" y="3430417"/>
                  <a:ext cx="457200" cy="369332"/>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D39C184-DE54-5748-AAA3-ECC39CCB3828}"/>
                    </a:ext>
                  </a:extLst>
                </p:cNvPr>
                <p:cNvSpPr txBox="1"/>
                <p:nvPr/>
              </p:nvSpPr>
              <p:spPr>
                <a:xfrm>
                  <a:off x="6880704" y="2153228"/>
                  <a:ext cx="457200"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1D39C184-DE54-5748-AAA3-ECC39CCB3828}"/>
                    </a:ext>
                  </a:extLst>
                </p:cNvPr>
                <p:cNvSpPr txBox="1">
                  <a:spLocks noRot="1" noChangeAspect="1" noMove="1" noResize="1" noEditPoints="1" noAdjustHandles="1" noChangeArrowheads="1" noChangeShapeType="1" noTextEdit="1"/>
                </p:cNvSpPr>
                <p:nvPr/>
              </p:nvSpPr>
              <p:spPr>
                <a:xfrm>
                  <a:off x="6880704" y="2153228"/>
                  <a:ext cx="457200" cy="369332"/>
                </a:xfrm>
                <a:prstGeom prst="rect">
                  <a:avLst/>
                </a:prstGeom>
                <a:blipFill>
                  <a:blip r:embed="rId14"/>
                  <a:stretch>
                    <a:fillRect/>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15B6D55-EB55-244A-9E9A-F216A8B4748B}"/>
                  </a:ext>
                </a:extLst>
              </p:cNvPr>
              <p:cNvSpPr txBox="1"/>
              <p:nvPr/>
            </p:nvSpPr>
            <p:spPr>
              <a:xfrm>
                <a:off x="7835055" y="2012058"/>
                <a:ext cx="457200"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b="0" i="1" smtClean="0">
                              <a:latin typeface="Cambria Math" panose="02040503050406030204" pitchFamily="18" charset="0"/>
                            </a:rPr>
                          </m:ctrlPr>
                        </m:acc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𝑎</m:t>
                              </m:r>
                            </m:e>
                            <m:sub>
                              <m:r>
                                <a:rPr lang="en-CA" b="0" i="1" smtClean="0">
                                  <a:latin typeface="Cambria Math" panose="02040503050406030204" pitchFamily="18" charset="0"/>
                                </a:rPr>
                                <m:t>𝑃</m:t>
                              </m:r>
                              <m:r>
                                <a:rPr lang="en-CA" b="0" i="1" smtClean="0">
                                  <a:latin typeface="Cambria Math" panose="02040503050406030204" pitchFamily="18" charset="0"/>
                                </a:rPr>
                                <m:t>,</m:t>
                              </m:r>
                              <m:r>
                                <a:rPr lang="en-CA" b="0" i="1" smtClean="0">
                                  <a:latin typeface="Cambria Math" panose="02040503050406030204" pitchFamily="18" charset="0"/>
                                </a:rPr>
                                <m:t>𝑡</m:t>
                              </m:r>
                            </m:sub>
                          </m:sSub>
                        </m:e>
                      </m:acc>
                    </m:oMath>
                  </m:oMathPara>
                </a14:m>
                <a:endParaRPr lang="en-US" dirty="0"/>
              </a:p>
            </p:txBody>
          </p:sp>
        </mc:Choice>
        <mc:Fallback xmlns="">
          <p:sp>
            <p:nvSpPr>
              <p:cNvPr id="29" name="TextBox 28">
                <a:extLst>
                  <a:ext uri="{FF2B5EF4-FFF2-40B4-BE49-F238E27FC236}">
                    <a16:creationId xmlns:a16="http://schemas.microsoft.com/office/drawing/2014/main" id="{315B6D55-EB55-244A-9E9A-F216A8B4748B}"/>
                  </a:ext>
                </a:extLst>
              </p:cNvPr>
              <p:cNvSpPr txBox="1">
                <a:spLocks noRot="1" noChangeAspect="1" noMove="1" noResize="1" noEditPoints="1" noAdjustHandles="1" noChangeArrowheads="1" noChangeShapeType="1" noTextEdit="1"/>
              </p:cNvSpPr>
              <p:nvPr/>
            </p:nvSpPr>
            <p:spPr>
              <a:xfrm>
                <a:off x="7835055" y="2012058"/>
                <a:ext cx="457200" cy="381515"/>
              </a:xfrm>
              <a:prstGeom prst="rect">
                <a:avLst/>
              </a:prstGeom>
              <a:blipFill>
                <a:blip r:embed="rId15"/>
                <a:stretch>
                  <a:fillRect r="-8108"/>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D3C96516-03EC-6740-AB52-157CF093CC14}"/>
              </a:ext>
            </a:extLst>
          </p:cNvPr>
          <p:cNvSpPr/>
          <p:nvPr/>
        </p:nvSpPr>
        <p:spPr>
          <a:xfrm>
            <a:off x="8001000" y="2522112"/>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26E9A23-BBA0-754D-B312-4BB126DD40D9}"/>
              </a:ext>
            </a:extLst>
          </p:cNvPr>
          <p:cNvCxnSpPr>
            <a:cxnSpLocks/>
          </p:cNvCxnSpPr>
          <p:nvPr/>
        </p:nvCxnSpPr>
        <p:spPr>
          <a:xfrm flipH="1" flipV="1">
            <a:off x="7423870" y="1879637"/>
            <a:ext cx="641737" cy="682485"/>
          </a:xfrm>
          <a:prstGeom prst="line">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38512504"/>
      </p:ext>
    </p:extLst>
  </p:cSld>
  <p:clrMapOvr>
    <a:masterClrMapping/>
  </p:clrMapOvr>
</p:sld>
</file>

<file path=ppt/theme/theme1.xml><?xml version="1.0" encoding="utf-8"?>
<a:theme xmlns:a="http://schemas.openxmlformats.org/drawingml/2006/main" name="MA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6DF21F5BB2734A800ED30F3F452129" ma:contentTypeVersion="12" ma:contentTypeDescription="Create a new document." ma:contentTypeScope="" ma:versionID="544d96a5fbac5de9d5d902b535c73fb2">
  <xsd:schema xmlns:xsd="http://www.w3.org/2001/XMLSchema" xmlns:xs="http://www.w3.org/2001/XMLSchema" xmlns:p="http://schemas.microsoft.com/office/2006/metadata/properties" xmlns:ns3="90d05cb5-950f-4f68-bc2c-e17794455b92" xmlns:ns4="b4eab9fa-dbb0-4082-8491-8bd54207a265" targetNamespace="http://schemas.microsoft.com/office/2006/metadata/properties" ma:root="true" ma:fieldsID="7a710efc71c2169bf9c05e5a40dddf12" ns3:_="" ns4:_="">
    <xsd:import namespace="90d05cb5-950f-4f68-bc2c-e17794455b92"/>
    <xsd:import namespace="b4eab9fa-dbb0-4082-8491-8bd54207a26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d05cb5-950f-4f68-bc2c-e17794455b9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eab9fa-dbb0-4082-8491-8bd54207a26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CF5F32-56DC-4068-8B04-457CF34A96F3}">
  <ds:schemaRefs>
    <ds:schemaRef ds:uri="http://schemas.microsoft.com/sharepoint/v3/contenttype/forms"/>
  </ds:schemaRefs>
</ds:datastoreItem>
</file>

<file path=customXml/itemProps2.xml><?xml version="1.0" encoding="utf-8"?>
<ds:datastoreItem xmlns:ds="http://schemas.openxmlformats.org/officeDocument/2006/customXml" ds:itemID="{A43B8A4B-79FE-4529-931C-D64224FA7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d05cb5-950f-4f68-bc2c-e17794455b92"/>
    <ds:schemaRef ds:uri="b4eab9fa-dbb0-4082-8491-8bd54207a2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EB1464-66D1-425A-BBB5-7A9312BBE9C4}">
  <ds:schemaRefs>
    <ds:schemaRef ds:uri="http://purl.org/dc/terms/"/>
    <ds:schemaRef ds:uri="http://schemas.openxmlformats.org/package/2006/metadata/core-properties"/>
    <ds:schemaRef ds:uri="http://schemas.microsoft.com/office/2006/documentManagement/types"/>
    <ds:schemaRef ds:uri="90d05cb5-950f-4f68-bc2c-e17794455b92"/>
    <ds:schemaRef ds:uri="http://purl.org/dc/elements/1.1/"/>
    <ds:schemaRef ds:uri="http://schemas.microsoft.com/office/2006/metadata/properties"/>
    <ds:schemaRef ds:uri="http://schemas.microsoft.com/office/infopath/2007/PartnerControls"/>
    <ds:schemaRef ds:uri="b4eab9fa-dbb0-4082-8491-8bd54207a26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8780</TotalTime>
  <Words>1207</Words>
  <Application>Microsoft Office PowerPoint</Application>
  <PresentationFormat>On-screen Show (4:3)</PresentationFormat>
  <Paragraphs>181</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Cambria Math</vt:lpstr>
      <vt:lpstr>MA_Template</vt:lpstr>
      <vt:lpstr>Fixed Axis Rotation in Rigid Bodies (Vector Notation)</vt:lpstr>
      <vt:lpstr>Rigid Body Kinematics</vt:lpstr>
      <vt:lpstr>Fixed Axis Rotation</vt:lpstr>
      <vt:lpstr>Fixed Axis Rotation</vt:lpstr>
      <vt:lpstr>Fixed Axis Rotation</vt:lpstr>
      <vt:lpstr>Planar Motion and the Direction of Rotation</vt:lpstr>
      <vt:lpstr>Motion of a Point in Fixed Axis Rotation</vt:lpstr>
      <vt:lpstr>Vectors in Fixed Rotation</vt:lpstr>
      <vt:lpstr>Vectors in Fixed Rotation</vt:lpstr>
      <vt:lpstr>Comparison to Polar Coordinates</vt:lpstr>
      <vt:lpstr>Rolling Without Slipping</vt:lpstr>
      <vt:lpstr>Rolling Without Slipping</vt:lpstr>
      <vt:lpstr>Thanks for Watching</vt:lpstr>
      <vt:lpstr>Fixed Axis Rotation Worked Example</vt:lpstr>
      <vt:lpstr>Worked Example</vt:lpstr>
      <vt:lpstr>PowerPoint Presentation</vt:lpstr>
      <vt:lpstr>Worked Example</vt:lpstr>
      <vt:lpstr>PowerPoint Presentation</vt:lpstr>
      <vt:lpstr>Worked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Moments</dc:title>
  <dc:creator>Moore, Jacob Preston</dc:creator>
  <cp:lastModifiedBy>Moore, Jacob Preston</cp:lastModifiedBy>
  <cp:revision>48</cp:revision>
  <cp:lastPrinted>2021-09-14T16:33:59Z</cp:lastPrinted>
  <dcterms:created xsi:type="dcterms:W3CDTF">2020-08-21T15:23:22Z</dcterms:created>
  <dcterms:modified xsi:type="dcterms:W3CDTF">2022-01-13T14:54:32Z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0x010100A06DF21F5BB2734A800ED30F3F452129</vt:lpwstr>
  </property>
</Properties>
</file>